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8"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8550" autoAdjust="0"/>
    <p:restoredTop sz="77011" autoAdjust="0"/>
  </p:normalViewPr>
  <p:slideViewPr>
    <p:cSldViewPr>
      <p:cViewPr>
        <p:scale>
          <a:sx n="98" d="100"/>
          <a:sy n="98" d="100"/>
        </p:scale>
        <p:origin x="-2874" y="120"/>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jaunas-eiro-banknotes.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en.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jaunas-eiro-banknotes.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jaunas-eiro-banknotes.eu/Eiro-mon&#275;tas/Eiro-mon&#275;tas/Kop&#299;g&#257;s-puses/1%20cents"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jaunas-eiro-banknotes.eu/Izgl&#299;tojo&#353;i-materi&#257;li-un-publik&#257;cijas/NO-KURAS-VALSTS-IR-&#352;&#298;-MON&#274;TA"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jaunas-eiro-banknotes.eu/Eiropas-s&#275;rija/M&#299;ts-par-Eiropu"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v-LV" sz="1200" kern="1200" dirty="0" smtClean="0">
                <a:solidFill>
                  <a:schemeClr val="tx1"/>
                </a:solidFill>
                <a:effectLst/>
                <a:latin typeface="Arial" charset="0"/>
                <a:ea typeface="+mn-ea"/>
                <a:cs typeface="+mn-cs"/>
              </a:rPr>
              <a:t>Šī prezentācija veidota kā palīgmateriāls skolotājiem, ko var izmantot, sniedzot skolēniem informāciju par eiro banknotēm un monētām. Sīkāku informāciju sk. piezīmēs, kas papildina slaidos sniegto informāciju. Prezentāciju var izmantot pa daļām vai kopumā. Ceram, ka jums tā noderēs! </a:t>
            </a:r>
          </a:p>
          <a:p>
            <a:endParaRPr lang="lv-LV" sz="1200" kern="1200" dirty="0" smtClean="0">
              <a:solidFill>
                <a:schemeClr val="tx1"/>
              </a:solidFill>
              <a:effectLst/>
              <a:latin typeface="Arial" charset="0"/>
              <a:ea typeface="+mn-ea"/>
              <a:cs typeface="+mn-cs"/>
            </a:endParaRPr>
          </a:p>
          <a:p>
            <a:r>
              <a:rPr lang="lv-LV" sz="1200" kern="1200" dirty="0" smtClean="0">
                <a:solidFill>
                  <a:schemeClr val="tx1"/>
                </a:solidFill>
                <a:effectLst/>
                <a:latin typeface="Arial" charset="0"/>
                <a:ea typeface="+mn-ea"/>
                <a:cs typeface="+mn-cs"/>
              </a:rPr>
              <a:t>Papildu informāciju par eiro banknotēm un monētām var iegūt interneta vietnē </a:t>
            </a:r>
            <a:r>
              <a:rPr lang="en-GB" sz="1200" u="sng" dirty="0" smtClean="0">
                <a:solidFill>
                  <a:schemeClr val="tx1"/>
                </a:solidFill>
                <a:effectLst/>
                <a:latin typeface="Arial" charset="0"/>
                <a:hlinkClick r:id="rId3"/>
              </a:rPr>
              <a:t>http://www.jaunas-eiro-banknotes.eu</a:t>
            </a:r>
            <a:r>
              <a:rPr lang="en-GB" sz="1200" dirty="0" smtClean="0">
                <a:solidFill>
                  <a:schemeClr val="tx1"/>
                </a:solidFill>
                <a:effectLst/>
                <a:latin typeface="Arial" charset="0"/>
              </a:rPr>
              <a:t> </a:t>
            </a:r>
            <a:r>
              <a:rPr lang="lv-LV" sz="1200" kern="1200" dirty="0" smtClean="0">
                <a:solidFill>
                  <a:schemeClr val="tx1"/>
                </a:solidFill>
                <a:effectLst/>
                <a:latin typeface="Arial" charset="0"/>
                <a:ea typeface="+mn-ea"/>
                <a:cs typeface="+mn-cs"/>
              </a:rPr>
              <a:t>vai </a:t>
            </a:r>
            <a:r>
              <a:rPr lang="en-GB" sz="1200" u="sng" dirty="0" smtClean="0">
                <a:solidFill>
                  <a:schemeClr val="tx1"/>
                </a:solidFill>
                <a:effectLst/>
                <a:latin typeface="Arial" charset="0"/>
                <a:hlinkClick r:id="rId4"/>
              </a:rPr>
              <a:t>https://www.ecb.europa.eu/euro/html/index.lv.html</a:t>
            </a:r>
            <a:r>
              <a:rPr lang="lv-LV" sz="1200" kern="1200" dirty="0" smtClean="0">
                <a:solidFill>
                  <a:schemeClr val="tx1"/>
                </a:solidFill>
                <a:effectLst/>
                <a:latin typeface="Arial" charset="0"/>
                <a:ea typeface="+mn-ea"/>
                <a:cs typeface="+mn-cs"/>
              </a:rPr>
              <a:t>.</a:t>
            </a:r>
            <a:endParaRPr lang="lv-LV"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lv-LV" altLang="de-DE" dirty="0" smtClean="0"/>
              <a:t>Uzklikšķiniet uz banknotes attēla, lai noskatītos filmu par to, kā pārbaudīt 20 eiro banknotes autentiskumu, to pagrozot. </a:t>
            </a:r>
          </a:p>
          <a:p>
            <a:pPr eaLnBrk="1" hangingPunct="1"/>
            <a:endParaRPr lang="lv-LV" altLang="de-DE" dirty="0" smtClean="0"/>
          </a:p>
          <a:p>
            <a:pPr eaLnBrk="1" hangingPunct="1"/>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v-LV" sz="1200" kern="1200" dirty="0" smtClean="0">
                <a:solidFill>
                  <a:schemeClr val="tx1"/>
                </a:solidFill>
                <a:effectLst/>
                <a:latin typeface="Arial" charset="0"/>
                <a:ea typeface="+mn-ea"/>
                <a:cs typeface="+mn-cs"/>
              </a:rPr>
              <a:t>Šajā vingrinājumā iespējams izveidot banknoti, pareizi izvietojot pretviltošanas elementus. </a:t>
            </a:r>
            <a:endParaRPr lang="lv-LV"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de-DE" sz="1200" b="0" i="0" u="none" strike="noStrike" kern="1200" dirty="0" err="1" smtClean="0">
                <a:solidFill>
                  <a:schemeClr val="tx1"/>
                </a:solidFill>
                <a:effectLst/>
                <a:latin typeface="Arial" charset="0"/>
                <a:ea typeface="+mn-ea"/>
                <a:cs typeface="+mn-cs"/>
              </a:rPr>
              <a:t>Eiropas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Centrālā</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un</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eiro</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zonas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valstu</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centrālās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ir</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atbildīgas</a:t>
            </a:r>
            <a:r>
              <a:rPr lang="de-DE" sz="1200" b="0" i="0" u="none" strike="noStrike" kern="1200" dirty="0" smtClean="0">
                <a:solidFill>
                  <a:schemeClr val="tx1"/>
                </a:solidFill>
                <a:effectLst/>
                <a:latin typeface="Arial" charset="0"/>
                <a:ea typeface="+mn-ea"/>
                <a:cs typeface="+mn-cs"/>
              </a:rPr>
              <a:t> par </a:t>
            </a:r>
            <a:r>
              <a:rPr lang="de-DE" sz="1200" b="0" i="0" u="none" strike="noStrike" kern="1200" dirty="0" err="1" smtClean="0">
                <a:solidFill>
                  <a:schemeClr val="tx1"/>
                </a:solidFill>
                <a:effectLst/>
                <a:latin typeface="Arial" charset="0"/>
                <a:ea typeface="+mn-ea"/>
                <a:cs typeface="+mn-cs"/>
              </a:rPr>
              <a:t>eiro</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Eiropas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Centrālā</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atrodas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Frankfurtē</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Vācijā</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Katrai</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valstij</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ir</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sava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nacionālā</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centrālā</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banka</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kas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parasti</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atrodas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valsts</a:t>
            </a:r>
            <a:r>
              <a:rPr lang="de-DE" sz="1200" b="0" i="0" u="none" strike="noStrike" kern="1200" dirty="0" smtClean="0">
                <a:solidFill>
                  <a:schemeClr val="tx1"/>
                </a:solidFill>
                <a:effectLst/>
                <a:latin typeface="Arial" charset="0"/>
                <a:ea typeface="+mn-ea"/>
                <a:cs typeface="+mn-cs"/>
              </a:rPr>
              <a:t> </a:t>
            </a:r>
            <a:r>
              <a:rPr lang="de-DE" sz="1200" b="0" i="0" u="none" strike="noStrike" kern="1200" dirty="0" err="1" smtClean="0">
                <a:solidFill>
                  <a:schemeClr val="tx1"/>
                </a:solidFill>
                <a:effectLst/>
                <a:latin typeface="Arial" charset="0"/>
                <a:ea typeface="+mn-ea"/>
                <a:cs typeface="+mn-cs"/>
              </a:rPr>
              <a:t>galvaspilsētā</a:t>
            </a:r>
            <a:r>
              <a:rPr lang="de-DE" sz="1200" b="0" i="0" u="none" strike="noStrike" kern="1200" smtClean="0">
                <a:solidFill>
                  <a:schemeClr val="tx1"/>
                </a:solidFill>
                <a:effectLst/>
                <a:latin typeface="Arial" charset="0"/>
                <a:ea typeface="+mn-ea"/>
                <a:cs typeface="+mn-cs"/>
              </a:rPr>
              <a:t>.</a:t>
            </a:r>
            <a:r>
              <a:rPr lang="de-DE"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lv-LV" sz="1200" kern="1200" dirty="0" smtClean="0">
                <a:solidFill>
                  <a:schemeClr val="tx1"/>
                </a:solidFill>
                <a:effectLst/>
                <a:latin typeface="Arial" charset="0"/>
                <a:ea typeface="+mn-ea"/>
                <a:cs typeface="+mn-cs"/>
              </a:rPr>
              <a:t>Spēlējiet spēli "Euro Run" interneta vietnē </a:t>
            </a:r>
            <a:r>
              <a:rPr lang="lv-LV" sz="1200" u="sng" dirty="0" smtClean="0">
                <a:solidFill>
                  <a:schemeClr val="tx1"/>
                </a:solidFill>
                <a:effectLst/>
                <a:latin typeface="Arial" charset="0"/>
                <a:hlinkClick r:id="rId3"/>
              </a:rPr>
              <a:t>www.jaunas-eiro-banknotes.eu</a:t>
            </a:r>
            <a:r>
              <a:rPr lang="lv-LV" sz="1200" kern="1200" dirty="0" smtClean="0">
                <a:solidFill>
                  <a:schemeClr val="tx1"/>
                </a:solidFill>
                <a:effectLst/>
                <a:latin typeface="Arial" charset="0"/>
                <a:ea typeface="+mn-ea"/>
                <a:cs typeface="+mn-cs"/>
              </a:rPr>
              <a:t>.</a:t>
            </a:r>
          </a:p>
          <a:p>
            <a:pPr marL="0" marR="0" indent="0" algn="l" defTabSz="914400" rtl="0" eaLnBrk="0" fontAlgn="base" latinLnBrk="0" hangingPunct="0">
              <a:lnSpc>
                <a:spcPct val="100000"/>
              </a:lnSpc>
              <a:spcBef>
                <a:spcPct val="30000"/>
              </a:spcBef>
              <a:spcAft>
                <a:spcPct val="0"/>
              </a:spcAft>
              <a:buClrTx/>
              <a:buSzTx/>
              <a:buFontTx/>
              <a:buNone/>
              <a:tabLst/>
              <a:defRPr/>
            </a:pPr>
            <a:endParaRPr lang="lv-LV" sz="1200" kern="1200" dirty="0" smtClean="0">
              <a:solidFill>
                <a:schemeClr val="tx1"/>
              </a:solidFill>
              <a:effectLst/>
              <a:latin typeface="Arial" charset="0"/>
              <a:ea typeface="+mn-ea"/>
              <a:cs typeface="+mn-cs"/>
            </a:endParaRPr>
          </a:p>
          <a:p>
            <a:pPr marL="0" marR="0" indent="0" algn="l" defTabSz="914400" rtl="0" eaLnBrk="0" fontAlgn="base" latinLnBrk="0" hangingPunct="0">
              <a:lnSpc>
                <a:spcPct val="100000"/>
              </a:lnSpc>
              <a:spcBef>
                <a:spcPct val="30000"/>
              </a:spcBef>
              <a:spcAft>
                <a:spcPct val="0"/>
              </a:spcAft>
              <a:buClrTx/>
              <a:buSzTx/>
              <a:buFontTx/>
              <a:buNone/>
              <a:tabLst/>
              <a:defRPr/>
            </a:pPr>
            <a:r>
              <a:rPr lang="lv-LV" sz="1200" kern="1200" dirty="0" smtClean="0">
                <a:solidFill>
                  <a:schemeClr val="tx1"/>
                </a:solidFill>
                <a:effectLst/>
                <a:latin typeface="Arial" charset="0"/>
                <a:ea typeface="+mn-ea"/>
                <a:cs typeface="+mn-cs"/>
              </a:rPr>
              <a:t>Eiropas Centrālā banka un eiro zonas valstu centrālās bankas rīko sacensības no 2015. gada 25. novembra līdz 2016. gada 25. februārim. Mudiniet savus skolēnus piedalīties! 100 labākie spēlētāji balvā saņems jauno 20 eiro banknoti īpašā rāmī ar gravējumu.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v-LV" sz="1200" kern="1200" dirty="0" smtClean="0">
                <a:solidFill>
                  <a:schemeClr val="tx1"/>
                </a:solidFill>
                <a:effectLst/>
                <a:latin typeface="Arial" charset="0"/>
                <a:ea typeface="+mn-ea"/>
                <a:cs typeface="+mn-cs"/>
              </a:rPr>
              <a:t>Katrai eiro monētai ir kopīgā Eiropas puse un nacionālā puse. Eiropas pusē redzama Eiropas karte, un tās dizaina autors ir Beļģijas Karaliskās naudas kaltuves darbinieks Luks Luikss </a:t>
            </a:r>
            <a:r>
              <a:rPr lang="lv-LV" sz="1200" i="1" kern="1200" dirty="0" smtClean="0">
                <a:solidFill>
                  <a:schemeClr val="tx1"/>
                </a:solidFill>
                <a:effectLst/>
                <a:latin typeface="Arial" charset="0"/>
                <a:ea typeface="+mn-ea"/>
                <a:cs typeface="+mn-cs"/>
              </a:rPr>
              <a:t>(Luc Luycx)</a:t>
            </a:r>
            <a:r>
              <a:rPr lang="lv-LV" sz="1200" kern="1200" dirty="0" smtClean="0">
                <a:solidFill>
                  <a:schemeClr val="tx1"/>
                </a:solidFill>
                <a:effectLst/>
                <a:latin typeface="Arial" charset="0"/>
                <a:ea typeface="+mn-ea"/>
                <a:cs typeface="+mn-cs"/>
              </a:rPr>
              <a:t>. Nacionālajā pusē redzamas pazīstamas personas, ēkas vai nacionālie simboli. Dažas valstis visām monētām izmantojušas vienu un to pašu attēlu, bet citas dažādām nominālvērtībām izvēlējušās dažādus attēlus. Jebkuru eiro monētu var izmantot visās eiro zonas valstīs. </a:t>
            </a:r>
          </a:p>
          <a:p>
            <a:endParaRPr lang="lv-LV" sz="1200" kern="1200" dirty="0" smtClean="0">
              <a:solidFill>
                <a:schemeClr val="tx1"/>
              </a:solidFill>
              <a:effectLst/>
              <a:latin typeface="Arial" charset="0"/>
              <a:ea typeface="+mn-ea"/>
              <a:cs typeface="+mn-cs"/>
            </a:endParaRPr>
          </a:p>
          <a:p>
            <a:r>
              <a:rPr lang="lv-LV" sz="1200" kern="1200" dirty="0" smtClean="0">
                <a:solidFill>
                  <a:schemeClr val="tx1"/>
                </a:solidFill>
                <a:effectLst/>
                <a:latin typeface="Arial" charset="0"/>
                <a:ea typeface="+mn-ea"/>
                <a:cs typeface="+mn-cs"/>
              </a:rPr>
              <a:t>Sīkāku informāciju par eiro monētām sk</a:t>
            </a:r>
            <a:r>
              <a:rPr lang="lv-LV" sz="1200" kern="1200" dirty="0" smtClean="0">
                <a:solidFill>
                  <a:schemeClr val="tx1"/>
                </a:solidFill>
                <a:effectLst/>
                <a:latin typeface="Arial" charset="0"/>
                <a:ea typeface="+mn-ea"/>
                <a:cs typeface="+mn-cs"/>
              </a:rPr>
              <a:t>. </a:t>
            </a:r>
            <a:r>
              <a:rPr lang="lv-LV" sz="1200" u="sng" dirty="0" smtClean="0">
                <a:solidFill>
                  <a:schemeClr val="tx1"/>
                </a:solidFill>
                <a:effectLst/>
                <a:latin typeface="Arial" charset="0"/>
                <a:hlinkClick r:id="rId3"/>
              </a:rPr>
              <a:t>http://www.jaunas-eiro-banknotes.eu/Eiro-monētas/Eiro-monētas/Kopīgās-puses/1 cents</a:t>
            </a:r>
            <a:r>
              <a:rPr lang="lv-LV" sz="1200" kern="1200" dirty="0" smtClean="0">
                <a:solidFill>
                  <a:schemeClr val="tx1"/>
                </a:solidFill>
                <a:effectLst/>
                <a:latin typeface="Arial" charset="0"/>
                <a:ea typeface="+mn-ea"/>
                <a:cs typeface="+mn-cs"/>
              </a:rPr>
              <a:t>.</a:t>
            </a:r>
          </a:p>
          <a:p>
            <a:endParaRPr lang="lv-LV" sz="1200" kern="1200" dirty="0" smtClean="0">
              <a:solidFill>
                <a:schemeClr val="tx1"/>
              </a:solidFill>
              <a:effectLst/>
              <a:latin typeface="Arial" charset="0"/>
              <a:ea typeface="+mn-ea"/>
              <a:cs typeface="+mn-cs"/>
            </a:endParaRPr>
          </a:p>
          <a:p>
            <a:r>
              <a:rPr lang="lv-LV" sz="1200" kern="1200" dirty="0" smtClean="0">
                <a:solidFill>
                  <a:schemeClr val="tx1"/>
                </a:solidFill>
                <a:effectLst/>
                <a:latin typeface="Arial" charset="0"/>
                <a:ea typeface="+mn-ea"/>
                <a:cs typeface="+mn-cs"/>
              </a:rPr>
              <a:t>Eiro banknotes un monētas pirmoreiz tika laistas apgrozībā 12 valstīs 2002. gadā. Eiro ieviešana bija lielākā loģistikas operācija Eiropā pusgadsimta laikā. </a:t>
            </a:r>
          </a:p>
          <a:p>
            <a:endParaRPr lang="lv-LV" sz="1200"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Ideja</a:t>
            </a:r>
            <a:r>
              <a:rPr lang="de-DE" sz="1200" b="1" kern="1200" dirty="0" smtClean="0">
                <a:solidFill>
                  <a:schemeClr val="tx1"/>
                </a:solidFill>
                <a:effectLst/>
                <a:latin typeface="Arial" charset="0"/>
                <a:ea typeface="+mn-ea"/>
                <a:cs typeface="+mn-cs"/>
              </a:rPr>
              <a:t>.</a:t>
            </a:r>
            <a:r>
              <a:rPr lang="lv-LV" sz="1200" b="1" kern="1200" dirty="0" smtClean="0">
                <a:solidFill>
                  <a:schemeClr val="tx1"/>
                </a:solidFill>
                <a:effectLst/>
                <a:latin typeface="Arial" charset="0"/>
                <a:ea typeface="+mn-ea"/>
                <a:cs typeface="+mn-cs"/>
              </a:rPr>
              <a:t> </a:t>
            </a:r>
            <a:r>
              <a:rPr lang="lv-LV" sz="1200" kern="1200" dirty="0" smtClean="0">
                <a:solidFill>
                  <a:schemeClr val="tx1"/>
                </a:solidFill>
                <a:effectLst/>
                <a:latin typeface="Arial" charset="0"/>
                <a:ea typeface="+mn-ea"/>
                <a:cs typeface="+mn-cs"/>
              </a:rPr>
              <a:t>Šajā slaidā redzamās dažādās monētas iespējams pārvietot. Skolēniem var lūgt parādīt, no kuras valsts ir katra monēta. Ja viņi vēlas turpināt iepazīt dažādu valstu monētas, viņi var spēlēt spēli "No kuras valsts ir šī monēta?" interneta vietnē </a:t>
            </a:r>
            <a:r>
              <a:rPr lang="lv-LV" sz="1200" u="sng" dirty="0" smtClean="0">
                <a:solidFill>
                  <a:schemeClr val="tx1"/>
                </a:solidFill>
                <a:effectLst/>
                <a:latin typeface="Arial" charset="0"/>
                <a:hlinkClick r:id="rId4"/>
              </a:rPr>
              <a:t>http://www.jaunas-eiro-banknotes.eu/Izglītojoši-materiāli-un-publikācijas/NO-KURAS-VALSTS-IR-ŠĪ-MONĒTA</a:t>
            </a:r>
            <a:r>
              <a:rPr lang="lv-LV" sz="1200" kern="1200" dirty="0" smtClean="0">
                <a:solidFill>
                  <a:schemeClr val="tx1"/>
                </a:solidFill>
                <a:effectLst/>
                <a:latin typeface="Arial" charset="0"/>
                <a:ea typeface="+mn-ea"/>
                <a:cs typeface="+mn-cs"/>
              </a:rPr>
              <a:t>.</a:t>
            </a:r>
          </a:p>
          <a:p>
            <a:endParaRPr lang="lv-LV" sz="1200"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Nedaudz informācijas par 1 eiro monētu nacionālo </a:t>
            </a:r>
            <a:r>
              <a:rPr lang="lv-LV" sz="1200" b="1" kern="1200" dirty="0" smtClean="0">
                <a:solidFill>
                  <a:schemeClr val="tx1"/>
                </a:solidFill>
                <a:effectLst/>
                <a:latin typeface="Arial" charset="0"/>
                <a:ea typeface="+mn-ea"/>
                <a:cs typeface="+mn-cs"/>
              </a:rPr>
              <a:t>pusi</a:t>
            </a:r>
            <a:endParaRPr lang="lv-LV" sz="1200" b="1"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Austrija: </a:t>
            </a:r>
            <a:r>
              <a:rPr lang="lv-LV" sz="1200" kern="1200" dirty="0" smtClean="0">
                <a:solidFill>
                  <a:schemeClr val="tx1"/>
                </a:solidFill>
                <a:effectLst/>
                <a:latin typeface="Arial" charset="0"/>
                <a:ea typeface="+mn-ea"/>
                <a:cs typeface="+mn-cs"/>
              </a:rPr>
              <a:t>uz 1 eiro monētas redzams slavenais austriešu komponists Volfgangs Amadejs Mocarts, kas simbolizē Austriju kā mūzikas zemi.</a:t>
            </a:r>
          </a:p>
          <a:p>
            <a:r>
              <a:rPr lang="lv-LV" sz="1200" b="1" kern="1200" dirty="0" smtClean="0">
                <a:solidFill>
                  <a:schemeClr val="tx1"/>
                </a:solidFill>
                <a:effectLst/>
                <a:latin typeface="Arial" charset="0"/>
                <a:ea typeface="+mn-ea"/>
                <a:cs typeface="+mn-cs"/>
              </a:rPr>
              <a:t>Beļģija: </a:t>
            </a:r>
            <a:r>
              <a:rPr lang="lv-LV" sz="1200" kern="1200" dirty="0" smtClean="0">
                <a:solidFill>
                  <a:schemeClr val="tx1"/>
                </a:solidFill>
                <a:effectLst/>
                <a:latin typeface="Arial" charset="0"/>
                <a:ea typeface="+mn-ea"/>
                <a:cs typeface="+mn-cs"/>
              </a:rPr>
              <a:t>uz Beļģijas monētām redzams Beļģijas monarhs. No 2002. gada līdz 2014. gadam uz monētām tika attēlots karalis Alberts II. Kopš 2014. gada uz tām attēlots karalis Filips. Derīgas ir monētas ar abu monarhu attēliem. </a:t>
            </a:r>
          </a:p>
          <a:p>
            <a:r>
              <a:rPr lang="lv-LV" sz="1200" b="1" kern="1200" dirty="0" smtClean="0">
                <a:solidFill>
                  <a:schemeClr val="tx1"/>
                </a:solidFill>
                <a:effectLst/>
                <a:latin typeface="Arial" charset="0"/>
                <a:ea typeface="+mn-ea"/>
                <a:cs typeface="+mn-cs"/>
              </a:rPr>
              <a:t>Kipra: </a:t>
            </a:r>
            <a:r>
              <a:rPr lang="lv-LV" sz="1200" kern="1200" dirty="0" smtClean="0">
                <a:solidFill>
                  <a:schemeClr val="tx1"/>
                </a:solidFill>
                <a:effectLst/>
                <a:latin typeface="Arial" charset="0"/>
                <a:ea typeface="+mn-ea"/>
                <a:cs typeface="+mn-cs"/>
              </a:rPr>
              <a:t>uz 1 un 2 eiro monētām attēlota halkolīta perioda (3 000. </a:t>
            </a:r>
            <a:r>
              <a:rPr lang="lv-LV" sz="1200" kern="1200" dirty="0" err="1" smtClean="0">
                <a:solidFill>
                  <a:schemeClr val="tx1"/>
                </a:solidFill>
                <a:effectLst/>
                <a:latin typeface="Arial" charset="0"/>
                <a:ea typeface="+mn-ea"/>
                <a:cs typeface="+mn-cs"/>
              </a:rPr>
              <a:t>g.pr.Kr</a:t>
            </a:r>
            <a:r>
              <a:rPr lang="lv-LV" sz="1200" kern="1200" dirty="0" smtClean="0">
                <a:solidFill>
                  <a:schemeClr val="tx1"/>
                </a:solidFill>
                <a:effectLst/>
                <a:latin typeface="Arial" charset="0"/>
                <a:ea typeface="+mn-ea"/>
                <a:cs typeface="+mn-cs"/>
              </a:rPr>
              <a:t>.) dievības krustveida figūra. Šai salai raksturīgās aizvēsturiskās mākslas paraugs simbolizē Kipras nozīmi civilizācijas vēsturē un antīkajā pasaulē. </a:t>
            </a:r>
          </a:p>
          <a:p>
            <a:r>
              <a:rPr lang="lv-LV" sz="1200" b="1" kern="1200" dirty="0" smtClean="0">
                <a:solidFill>
                  <a:schemeClr val="tx1"/>
                </a:solidFill>
                <a:effectLst/>
                <a:latin typeface="Arial" charset="0"/>
                <a:ea typeface="+mn-ea"/>
                <a:cs typeface="+mn-cs"/>
              </a:rPr>
              <a:t>Igaunija: </a:t>
            </a:r>
            <a:r>
              <a:rPr lang="lv-LV" sz="1200" kern="1200" dirty="0" smtClean="0">
                <a:solidFill>
                  <a:schemeClr val="tx1"/>
                </a:solidFill>
                <a:effectLst/>
                <a:latin typeface="Arial" charset="0"/>
                <a:ea typeface="+mn-ea"/>
                <a:cs typeface="+mn-cs"/>
              </a:rPr>
              <a:t>visu nominālvērtību Igaunijas monētām ir vienāds nacionālās puses dizains. Uz tām redzams Igaunijas ģeogrāfiskais attēls un uzraksts "Eesti" ("Igaunija").</a:t>
            </a:r>
          </a:p>
          <a:p>
            <a:r>
              <a:rPr lang="lv-LV" sz="1200" b="1" kern="1200" dirty="0" smtClean="0">
                <a:solidFill>
                  <a:schemeClr val="tx1"/>
                </a:solidFill>
                <a:effectLst/>
                <a:latin typeface="Arial" charset="0"/>
                <a:ea typeface="+mn-ea"/>
                <a:cs typeface="+mn-cs"/>
              </a:rPr>
              <a:t>Somija: </a:t>
            </a:r>
            <a:r>
              <a:rPr lang="lv-LV" sz="1200" kern="1200" dirty="0" smtClean="0">
                <a:solidFill>
                  <a:schemeClr val="tx1"/>
                </a:solidFill>
                <a:effectLst/>
                <a:latin typeface="Arial" charset="0"/>
                <a:ea typeface="+mn-ea"/>
                <a:cs typeface="+mn-cs"/>
              </a:rPr>
              <a:t>uz 1 eiro monētas attēloti divi lidojoši gulbji. Dizainu izraudzījās no darba, kas bija iesniegts konkursam par Somijas neatkarības 80. gadadienas piemiņas monētu.</a:t>
            </a:r>
          </a:p>
          <a:p>
            <a:r>
              <a:rPr lang="lv-LV" sz="1200" b="1" kern="1200" dirty="0" smtClean="0">
                <a:solidFill>
                  <a:schemeClr val="tx1"/>
                </a:solidFill>
                <a:effectLst/>
                <a:latin typeface="Arial" charset="0"/>
                <a:ea typeface="+mn-ea"/>
                <a:cs typeface="+mn-cs"/>
              </a:rPr>
              <a:t>Francija: </a:t>
            </a:r>
            <a:r>
              <a:rPr lang="lv-LV" sz="1200" kern="1200" dirty="0" smtClean="0">
                <a:solidFill>
                  <a:schemeClr val="tx1"/>
                </a:solidFill>
                <a:effectLst/>
                <a:latin typeface="Arial" charset="0"/>
                <a:ea typeface="+mn-ea"/>
                <a:cs typeface="+mn-cs"/>
              </a:rPr>
              <a:t>uz Francijas 1 un 2 eiro monētām attēlots koks, kas simbolizē dzīvību, turpinājumu un izaugsmi. To aptver sešstūris un Francijas Republikas moto "Liberté, Egalité, Fraternité" (brīvība, vienlīdzība, brālība). </a:t>
            </a:r>
          </a:p>
          <a:p>
            <a:r>
              <a:rPr lang="lv-LV" sz="1200" b="1" kern="1200" dirty="0" smtClean="0">
                <a:solidFill>
                  <a:schemeClr val="tx1"/>
                </a:solidFill>
                <a:effectLst/>
                <a:latin typeface="Arial" charset="0"/>
                <a:ea typeface="+mn-ea"/>
                <a:cs typeface="+mn-cs"/>
              </a:rPr>
              <a:t>Vācija: </a:t>
            </a:r>
            <a:r>
              <a:rPr lang="lv-LV" sz="1200" kern="1200" dirty="0" smtClean="0">
                <a:solidFill>
                  <a:schemeClr val="tx1"/>
                </a:solidFill>
                <a:effectLst/>
                <a:latin typeface="Arial" charset="0"/>
                <a:ea typeface="+mn-ea"/>
                <a:cs typeface="+mn-cs"/>
              </a:rPr>
              <a:t>uz 1 un 2 eiro monētām attēlots tradicionālais Vācijas suverenitātes simbols – ērglis, ko aptver Eiropas zvaigznes.</a:t>
            </a:r>
          </a:p>
          <a:p>
            <a:r>
              <a:rPr lang="lv-LV" sz="1200" b="1" kern="1200" dirty="0" smtClean="0">
                <a:solidFill>
                  <a:schemeClr val="tx1"/>
                </a:solidFill>
                <a:effectLst/>
                <a:latin typeface="Arial" charset="0"/>
                <a:ea typeface="+mn-ea"/>
                <a:cs typeface="+mn-cs"/>
              </a:rPr>
              <a:t>Grieķija: </a:t>
            </a:r>
            <a:r>
              <a:rPr lang="lv-LV" sz="1200" kern="1200" dirty="0" smtClean="0">
                <a:solidFill>
                  <a:schemeClr val="tx1"/>
                </a:solidFill>
                <a:effectLst/>
                <a:latin typeface="Arial" charset="0"/>
                <a:ea typeface="+mn-ea"/>
                <a:cs typeface="+mn-cs"/>
              </a:rPr>
              <a:t>uz 1 eiro monētas attēlota pūce, kuras zīmējums ņemts no antīkas Atēnu 4 drahmu monētas (5. gs.</a:t>
            </a:r>
            <a:r>
              <a:rPr lang="lv-LV" sz="1200" kern="1200" baseline="0" dirty="0" smtClean="0">
                <a:solidFill>
                  <a:schemeClr val="tx1"/>
                </a:solidFill>
                <a:effectLst/>
                <a:latin typeface="Arial" charset="0"/>
                <a:ea typeface="+mn-ea"/>
                <a:cs typeface="+mn-cs"/>
              </a:rPr>
              <a:t> </a:t>
            </a:r>
            <a:r>
              <a:rPr lang="lv-LV" sz="1200" kern="1200" dirty="0" err="1" smtClean="0">
                <a:solidFill>
                  <a:schemeClr val="tx1"/>
                </a:solidFill>
                <a:effectLst/>
                <a:latin typeface="Arial" charset="0"/>
                <a:ea typeface="+mn-ea"/>
                <a:cs typeface="+mn-cs"/>
              </a:rPr>
              <a:t>pr.Kr</a:t>
            </a:r>
            <a:r>
              <a:rPr lang="lv-LV" sz="1200" kern="1200" dirty="0" smtClean="0">
                <a:solidFill>
                  <a:schemeClr val="tx1"/>
                </a:solidFill>
                <a:effectLst/>
                <a:latin typeface="Arial" charset="0"/>
                <a:ea typeface="+mn-ea"/>
                <a:cs typeface="+mn-cs"/>
              </a:rPr>
              <a:t>.). </a:t>
            </a:r>
          </a:p>
          <a:p>
            <a:r>
              <a:rPr lang="lv-LV" sz="1200" b="1" kern="1200" dirty="0" smtClean="0">
                <a:solidFill>
                  <a:schemeClr val="tx1"/>
                </a:solidFill>
                <a:effectLst/>
                <a:latin typeface="Arial" charset="0"/>
                <a:ea typeface="+mn-ea"/>
                <a:cs typeface="+mn-cs"/>
              </a:rPr>
              <a:t>Īrija: </a:t>
            </a:r>
            <a:r>
              <a:rPr lang="lv-LV" sz="1200" kern="1200" dirty="0" smtClean="0">
                <a:solidFill>
                  <a:schemeClr val="tx1"/>
                </a:solidFill>
                <a:effectLst/>
                <a:latin typeface="Arial" charset="0"/>
                <a:ea typeface="+mn-ea"/>
                <a:cs typeface="+mn-cs"/>
              </a:rPr>
              <a:t>uz Īrijas monētām redzama ķeltu arfa – tradicionālais Īrijas simbols –, ko papildina emisijas gadskaitlis un uzraksts "Éire" (Īrijas nosaukums īru valodā).</a:t>
            </a:r>
          </a:p>
          <a:p>
            <a:r>
              <a:rPr lang="lv-LV" sz="1200" b="1" kern="1200" dirty="0" smtClean="0">
                <a:solidFill>
                  <a:schemeClr val="tx1"/>
                </a:solidFill>
                <a:effectLst/>
                <a:latin typeface="Arial" charset="0"/>
                <a:ea typeface="+mn-ea"/>
                <a:cs typeface="+mn-cs"/>
              </a:rPr>
              <a:t>Itālija: </a:t>
            </a:r>
            <a:r>
              <a:rPr lang="lv-LV" sz="1200" kern="1200" dirty="0" smtClean="0">
                <a:solidFill>
                  <a:schemeClr val="tx1"/>
                </a:solidFill>
                <a:effectLst/>
                <a:latin typeface="Arial" charset="0"/>
                <a:ea typeface="+mn-ea"/>
                <a:cs typeface="+mn-cs"/>
              </a:rPr>
              <a:t>uz 1 eiro monētas attēlots slavenais Leonardo da Vinči zīmējums "Vitrūvija cilvēks", kas izstādīts Akadēmijas galerijā Venēcijā. Šajā zīmējumā attēlotas ideālās cilvēka ķermeņa proporcijas. </a:t>
            </a:r>
          </a:p>
          <a:p>
            <a:r>
              <a:rPr lang="lv-LV" sz="1200" b="1" kern="1200" dirty="0" smtClean="0">
                <a:solidFill>
                  <a:schemeClr val="tx1"/>
                </a:solidFill>
                <a:effectLst/>
                <a:latin typeface="Arial" charset="0"/>
                <a:ea typeface="+mn-ea"/>
                <a:cs typeface="+mn-cs"/>
              </a:rPr>
              <a:t>Latvija: </a:t>
            </a:r>
            <a:r>
              <a:rPr lang="lv-LV" sz="1200" kern="1200" dirty="0" smtClean="0">
                <a:solidFill>
                  <a:schemeClr val="tx1"/>
                </a:solidFill>
                <a:effectLst/>
                <a:latin typeface="Arial" charset="0"/>
                <a:ea typeface="+mn-ea"/>
                <a:cs typeface="+mn-cs"/>
              </a:rPr>
              <a:t>uz 1 eiro monētas attēlota latviešu tautumeita. Sākotnēji šis attēls tika izmantots uz 1929. gadā kaltās 5 latu sudraba monētas. </a:t>
            </a:r>
          </a:p>
          <a:p>
            <a:r>
              <a:rPr lang="lv-LV" sz="1200" b="1" kern="1200" dirty="0" smtClean="0">
                <a:solidFill>
                  <a:schemeClr val="tx1"/>
                </a:solidFill>
                <a:effectLst/>
                <a:latin typeface="Arial" charset="0"/>
                <a:ea typeface="+mn-ea"/>
                <a:cs typeface="+mn-cs"/>
              </a:rPr>
              <a:t>Lietuva: </a:t>
            </a:r>
            <a:r>
              <a:rPr lang="lv-LV" sz="1200" kern="1200" dirty="0" smtClean="0">
                <a:solidFill>
                  <a:schemeClr val="tx1"/>
                </a:solidFill>
                <a:effectLst/>
                <a:latin typeface="Arial" charset="0"/>
                <a:ea typeface="+mn-ea"/>
                <a:cs typeface="+mn-cs"/>
              </a:rPr>
              <a:t>uz Lietuvas eiro monētām attēlots Lietuvas Republikas valsts ģerbonis, baltais bruņinieks, emisijas valsts "LIETUVA" un emisijas gads "2015". </a:t>
            </a:r>
          </a:p>
          <a:p>
            <a:r>
              <a:rPr lang="lv-LV" sz="1200" b="1" kern="1200" dirty="0" smtClean="0">
                <a:solidFill>
                  <a:schemeClr val="tx1"/>
                </a:solidFill>
                <a:effectLst/>
                <a:latin typeface="Arial" charset="0"/>
                <a:ea typeface="+mn-ea"/>
                <a:cs typeface="+mn-cs"/>
              </a:rPr>
              <a:t>Luksemburga: </a:t>
            </a:r>
            <a:r>
              <a:rPr lang="lv-LV" sz="1200" kern="1200" dirty="0" smtClean="0">
                <a:solidFill>
                  <a:schemeClr val="tx1"/>
                </a:solidFill>
                <a:effectLst/>
                <a:latin typeface="Arial" charset="0"/>
                <a:ea typeface="+mn-ea"/>
                <a:cs typeface="+mn-cs"/>
              </a:rPr>
              <a:t>uz visām Luksemburgas monētām attēlots Viņa Karaliskās Augstības lielhercoga Henrija profils. Uz tām norādīts arī emisijas gads un uzraksts "Luksemburga" luksemburgiešu valodā ("Lëtzebuerg").</a:t>
            </a:r>
          </a:p>
          <a:p>
            <a:r>
              <a:rPr lang="lv-LV" sz="1200" b="1" kern="1200" dirty="0" smtClean="0">
                <a:solidFill>
                  <a:schemeClr val="tx1"/>
                </a:solidFill>
                <a:effectLst/>
                <a:latin typeface="Arial" charset="0"/>
                <a:ea typeface="+mn-ea"/>
                <a:cs typeface="+mn-cs"/>
              </a:rPr>
              <a:t>Malta: </a:t>
            </a:r>
            <a:r>
              <a:rPr lang="lv-LV" sz="1200" kern="1200" dirty="0" smtClean="0">
                <a:solidFill>
                  <a:schemeClr val="tx1"/>
                </a:solidFill>
                <a:effectLst/>
                <a:latin typeface="Arial" charset="0"/>
                <a:ea typeface="+mn-ea"/>
                <a:cs typeface="+mn-cs"/>
              </a:rPr>
              <a:t>uz 1 un 2 eiro monētām attēlota Maltas ordeņa zīme. Laikā, kad ordenis valdīja Maltā (1530–1798), šo astoņstaru krustu sāka saistīt ar Maltu, un tagad tas bieži tiek dēvēts par Maltas krustu. </a:t>
            </a:r>
          </a:p>
          <a:p>
            <a:r>
              <a:rPr lang="lv-LV" sz="1200" b="1" kern="1200" dirty="0" smtClean="0">
                <a:solidFill>
                  <a:schemeClr val="tx1"/>
                </a:solidFill>
                <a:effectLst/>
                <a:latin typeface="Arial" charset="0"/>
                <a:ea typeface="+mn-ea"/>
                <a:cs typeface="+mn-cs"/>
              </a:rPr>
              <a:t>Nīderlande: </a:t>
            </a:r>
            <a:r>
              <a:rPr lang="lv-LV" sz="1200" kern="1200" dirty="0" smtClean="0">
                <a:solidFill>
                  <a:schemeClr val="tx1"/>
                </a:solidFill>
                <a:effectLst/>
                <a:latin typeface="Arial" charset="0"/>
                <a:ea typeface="+mn-ea"/>
                <a:cs typeface="+mn-cs"/>
              </a:rPr>
              <a:t>uz Nīderlandes eiro monētām attēlots Nīderlandes monarhs. No 2004. līdz 2014. gadam uz tām attēloja karalieni Beatriksi. Kopš 2014. gada uz monētām redzams karalis Vilhelms Aleksandrs. Derīgas ir monētas ar abu monarhu attēliem. </a:t>
            </a:r>
          </a:p>
          <a:p>
            <a:r>
              <a:rPr lang="lv-LV" sz="1200" b="1" kern="1200" dirty="0" smtClean="0">
                <a:solidFill>
                  <a:schemeClr val="tx1"/>
                </a:solidFill>
                <a:effectLst/>
                <a:latin typeface="Arial" charset="0"/>
                <a:ea typeface="+mn-ea"/>
                <a:cs typeface="+mn-cs"/>
              </a:rPr>
              <a:t>Portugāle: </a:t>
            </a:r>
            <a:r>
              <a:rPr lang="lv-LV" sz="1200" kern="1200" dirty="0" smtClean="0">
                <a:solidFill>
                  <a:schemeClr val="tx1"/>
                </a:solidFill>
                <a:effectLst/>
                <a:latin typeface="Arial" charset="0"/>
                <a:ea typeface="+mn-ea"/>
                <a:cs typeface="+mn-cs"/>
              </a:rPr>
              <a:t>uz 1 un 2 eiro monētām attēlotas valsts pilis un ģerboņi starp Eiropas zvaigznēm. Tas simbolizē dialogu, vērtību apmaiņu un Eiropas celtniecības dinamiku. Centrālais elements ir 1144. gada karaļa zīmogs. </a:t>
            </a:r>
          </a:p>
          <a:p>
            <a:r>
              <a:rPr lang="lv-LV" sz="1200" b="1" kern="1200" dirty="0" smtClean="0">
                <a:solidFill>
                  <a:schemeClr val="tx1"/>
                </a:solidFill>
                <a:effectLst/>
                <a:latin typeface="Arial" charset="0"/>
                <a:ea typeface="+mn-ea"/>
                <a:cs typeface="+mn-cs"/>
              </a:rPr>
              <a:t>Slovākija: </a:t>
            </a:r>
            <a:r>
              <a:rPr lang="lv-LV" sz="1200" kern="1200" dirty="0" smtClean="0">
                <a:solidFill>
                  <a:schemeClr val="tx1"/>
                </a:solidFill>
                <a:effectLst/>
                <a:latin typeface="Arial" charset="0"/>
                <a:ea typeface="+mn-ea"/>
                <a:cs typeface="+mn-cs"/>
              </a:rPr>
              <a:t>uz 1 un 2 eiro monētām attēlots Slovākijas valsts ģerbonī redzamais dubultkrusts uz trim pakalniem. </a:t>
            </a:r>
          </a:p>
          <a:p>
            <a:r>
              <a:rPr lang="lv-LV" sz="1200" b="1" kern="1200" dirty="0" smtClean="0">
                <a:solidFill>
                  <a:schemeClr val="tx1"/>
                </a:solidFill>
                <a:effectLst/>
                <a:latin typeface="Arial" charset="0"/>
                <a:ea typeface="+mn-ea"/>
                <a:cs typeface="+mn-cs"/>
              </a:rPr>
              <a:t>Slovēnija: </a:t>
            </a:r>
            <a:r>
              <a:rPr lang="lv-LV" sz="1200" kern="1200" dirty="0" smtClean="0">
                <a:solidFill>
                  <a:schemeClr val="tx1"/>
                </a:solidFill>
                <a:effectLst/>
                <a:latin typeface="Arial" charset="0"/>
                <a:ea typeface="+mn-ea"/>
                <a:cs typeface="+mn-cs"/>
              </a:rPr>
              <a:t>uz 1 eiro monētas attēlots Primožs Trubars (Primož Trubar), pirmās slovēņu valodā iespiestās grāmatas autors. </a:t>
            </a:r>
          </a:p>
          <a:p>
            <a:r>
              <a:rPr lang="lv-LV" sz="1200" b="1" kern="1200" dirty="0" smtClean="0">
                <a:solidFill>
                  <a:schemeClr val="tx1"/>
                </a:solidFill>
                <a:effectLst/>
                <a:latin typeface="Arial" charset="0"/>
                <a:ea typeface="+mn-ea"/>
                <a:cs typeface="+mn-cs"/>
              </a:rPr>
              <a:t>Spānija: </a:t>
            </a:r>
            <a:r>
              <a:rPr lang="lv-LV" sz="1200" kern="1200" dirty="0" smtClean="0">
                <a:solidFill>
                  <a:schemeClr val="tx1"/>
                </a:solidFill>
                <a:effectLst/>
                <a:latin typeface="Arial" charset="0"/>
                <a:ea typeface="+mn-ea"/>
                <a:cs typeface="+mn-cs"/>
              </a:rPr>
              <a:t>uz 1 un 2 eiro monētām attēlots Spānijas monarha portrets. No 2002. līdz 2015. gadam uz monētām bija redzams karalis Huans Karloss I, bet kopš 2015. gada uz tām attēlots karalis Felipe VI. Derīgas ir monētas ar abu monarhu attēliem.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sz="1200" kern="1200" dirty="0" smtClean="0">
                <a:solidFill>
                  <a:schemeClr val="tx1"/>
                </a:solidFill>
                <a:effectLst/>
                <a:latin typeface="Arial" charset="0"/>
                <a:ea typeface="+mn-ea"/>
                <a:cs typeface="+mn-cs"/>
              </a:rPr>
              <a:t>Ir septiņu nominālvērtību eiro banknotes: 5 eiro, 10 eiro, 20 eiro, 50 eiro, 100 eiro, 200 eiro un 500 eiro. Uz banknotēm hronoloģiski augošā secībā attēloti dažādu Eiropas vēstures periodu arhitektūras stili. Uz 5 eiro banknotes attēlots antīkais periods, uz 10 eiro – romānikas periods (10.–13. gs.) un uz 20 eiro – gotikas periods (13.–17. gs.). Un tā līdz pat 500 eiro banknotei, uz kuras attēlota modernā arhitektūra. </a:t>
            </a:r>
            <a:r>
              <a:rPr lang="lv-LV" sz="1200" i="1" u="sng" kern="1200" dirty="0" smtClean="0">
                <a:solidFill>
                  <a:schemeClr val="tx1"/>
                </a:solidFill>
                <a:effectLst/>
                <a:latin typeface="Arial" charset="0"/>
                <a:ea typeface="+mn-ea"/>
                <a:cs typeface="+mn-cs"/>
              </a:rPr>
              <a:t>Arhitektoniskie elementi uz banknotēm attēloti stilizēti</a:t>
            </a:r>
            <a:r>
              <a:rPr lang="lv-LV" sz="1200" kern="1200" dirty="0" smtClean="0">
                <a:solidFill>
                  <a:schemeClr val="tx1"/>
                </a:solidFill>
                <a:effectLst/>
                <a:latin typeface="Arial" charset="0"/>
                <a:ea typeface="+mn-ea"/>
                <a:cs typeface="+mn-cs"/>
              </a:rPr>
              <a:t> – uz banknotēm nav redzami īstu celtņu attēli. Šie attēli rada priekšstatu par vispārējo arhitektūras stilu, kas attēlots uz katras banknotes. </a:t>
            </a:r>
          </a:p>
          <a:p>
            <a:endParaRPr lang="lv-LV" sz="1200" kern="1200" dirty="0" smtClean="0">
              <a:solidFill>
                <a:schemeClr val="tx1"/>
              </a:solidFill>
              <a:effectLst/>
              <a:latin typeface="Arial" charset="0"/>
              <a:ea typeface="+mn-ea"/>
              <a:cs typeface="+mn-cs"/>
            </a:endParaRPr>
          </a:p>
          <a:p>
            <a:r>
              <a:rPr lang="lv-LV" sz="1200" kern="1200" dirty="0" smtClean="0">
                <a:solidFill>
                  <a:schemeClr val="tx1"/>
                </a:solidFill>
                <a:effectLst/>
                <a:latin typeface="Arial" charset="0"/>
                <a:ea typeface="+mn-ea"/>
                <a:cs typeface="+mn-cs"/>
              </a:rPr>
              <a:t>Pirmo eiro banknošu autors bija Austrijas centrālās bankas </a:t>
            </a:r>
            <a:r>
              <a:rPr lang="lv-LV" sz="1200" i="1" kern="1200" dirty="0" smtClean="0">
                <a:solidFill>
                  <a:schemeClr val="tx1"/>
                </a:solidFill>
                <a:effectLst/>
                <a:latin typeface="Arial" charset="0"/>
                <a:ea typeface="+mn-ea"/>
                <a:cs typeface="+mn-cs"/>
              </a:rPr>
              <a:t>(Oesterreichische Nationalbank) </a:t>
            </a:r>
            <a:r>
              <a:rPr lang="lv-LV" sz="1200" kern="1200" dirty="0" smtClean="0">
                <a:solidFill>
                  <a:schemeClr val="tx1"/>
                </a:solidFill>
                <a:effectLst/>
                <a:latin typeface="Arial" charset="0"/>
                <a:ea typeface="+mn-ea"/>
                <a:cs typeface="+mn-cs"/>
              </a:rPr>
              <a:t>dizaineris Roberts Kalina </a:t>
            </a:r>
            <a:r>
              <a:rPr lang="lv-LV" sz="1200" i="1" kern="1200" dirty="0" smtClean="0">
                <a:solidFill>
                  <a:schemeClr val="tx1"/>
                </a:solidFill>
                <a:effectLst/>
                <a:latin typeface="Arial" charset="0"/>
                <a:ea typeface="+mn-ea"/>
                <a:cs typeface="+mn-cs"/>
              </a:rPr>
              <a:t>(Robert Kalina)</a:t>
            </a:r>
            <a:r>
              <a:rPr lang="lv-LV" sz="1200" kern="1200" dirty="0" smtClean="0">
                <a:solidFill>
                  <a:schemeClr val="tx1"/>
                </a:solidFill>
                <a:effectLst/>
                <a:latin typeface="Arial" charset="0"/>
                <a:ea typeface="+mn-ea"/>
                <a:cs typeface="+mn-cs"/>
              </a:rPr>
              <a:t>. Tās nonāca apgrozībā 2002. gadā. Pašlaik tiek uzlabota visu banknošu drošība, ieviešot jaunus pretviltošanas elementus, kā arī tiek atjaunināts banknošu dizains. Jaunā 5 eiro banknote nonāca apgrozībā 2013. gada 5. maijā, jaunā 10 eiro banknote – 2014. gada 23. septembrī un jaunā 20 eiro banknote tiks laista apgrozībā 2015. gada 25. novembrī. Pārējo nominālvērtību banknotes tiks emitētas tālākā nākotnē un par to tiks paziņots sabiedrībai un skaidrās naudas apstrādātājiem. Gan pirmā, gan otrā izlaiduma banknotes ir likumīgs maksāšanas līdzeklis, un visas pārmaiņas tiks laikus izziņotas.  </a:t>
            </a:r>
          </a:p>
          <a:p>
            <a:endParaRPr lang="lv-LV" sz="1200"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Ideja</a:t>
            </a:r>
            <a:r>
              <a:rPr lang="de-DE" sz="1200" b="1" kern="1200" dirty="0" smtClean="0">
                <a:solidFill>
                  <a:schemeClr val="tx1"/>
                </a:solidFill>
                <a:effectLst/>
                <a:latin typeface="Arial" charset="0"/>
                <a:ea typeface="+mn-ea"/>
                <a:cs typeface="+mn-cs"/>
              </a:rPr>
              <a:t>.</a:t>
            </a:r>
            <a:r>
              <a:rPr lang="lv-LV" sz="1200" kern="1200" dirty="0" smtClean="0">
                <a:solidFill>
                  <a:schemeClr val="tx1"/>
                </a:solidFill>
                <a:effectLst/>
                <a:latin typeface="Arial" charset="0"/>
                <a:ea typeface="+mn-ea"/>
                <a:cs typeface="+mn-cs"/>
              </a:rPr>
              <a:t> Šos attēlus var aizstāt ar jūsu valstī atrodamu celtņu attēliem. Jūs varat arī rādīt skolēniem pazīstamu celtņu attēlus un lūgt viņiem noteikt, vai tās ir antīkā perioda, romānikas vai gotikas perioda celtnes. </a:t>
            </a:r>
          </a:p>
          <a:p>
            <a:endParaRPr lang="lv-LV" sz="1200"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Papildu informācija par šajā slaidā redzamajām </a:t>
            </a:r>
            <a:r>
              <a:rPr lang="lv-LV" sz="1200" b="1" kern="1200" dirty="0" smtClean="0">
                <a:solidFill>
                  <a:schemeClr val="tx1"/>
                </a:solidFill>
                <a:effectLst/>
                <a:latin typeface="Arial" charset="0"/>
                <a:ea typeface="+mn-ea"/>
                <a:cs typeface="+mn-cs"/>
              </a:rPr>
              <a:t>celtnēm</a:t>
            </a:r>
            <a:endParaRPr lang="lv-LV" sz="1200" b="1" kern="1200" dirty="0" smtClean="0">
              <a:solidFill>
                <a:schemeClr val="tx1"/>
              </a:solidFill>
              <a:effectLst/>
              <a:latin typeface="Arial" charset="0"/>
              <a:ea typeface="+mn-ea"/>
              <a:cs typeface="+mn-cs"/>
            </a:endParaRPr>
          </a:p>
          <a:p>
            <a:r>
              <a:rPr lang="lv-LV" sz="1200" b="1" kern="1200" dirty="0" smtClean="0">
                <a:solidFill>
                  <a:schemeClr val="tx1"/>
                </a:solidFill>
                <a:effectLst/>
                <a:latin typeface="Arial" charset="0"/>
                <a:ea typeface="+mn-ea"/>
                <a:cs typeface="+mn-cs"/>
              </a:rPr>
              <a:t>5 eiro banknote – </a:t>
            </a:r>
            <a:r>
              <a:rPr lang="lv-LV" sz="1200" kern="1200" dirty="0" smtClean="0">
                <a:solidFill>
                  <a:schemeClr val="tx1"/>
                </a:solidFill>
                <a:effectLst/>
                <a:latin typeface="Arial" charset="0"/>
                <a:ea typeface="+mn-ea"/>
                <a:cs typeface="+mn-cs"/>
              </a:rPr>
              <a:t>Adriāna arka Atēnās (Grieķija)</a:t>
            </a:r>
          </a:p>
          <a:p>
            <a:r>
              <a:rPr lang="lv-LV" sz="1200" b="1" kern="1200" dirty="0" smtClean="0">
                <a:solidFill>
                  <a:schemeClr val="tx1"/>
                </a:solidFill>
                <a:effectLst/>
                <a:latin typeface="Arial" charset="0"/>
                <a:ea typeface="+mn-ea"/>
                <a:cs typeface="+mn-cs"/>
              </a:rPr>
              <a:t>10 eiro banknote – </a:t>
            </a:r>
            <a:r>
              <a:rPr lang="lv-LV" sz="1200" kern="1200" dirty="0" smtClean="0">
                <a:solidFill>
                  <a:schemeClr val="tx1"/>
                </a:solidFill>
                <a:effectLst/>
                <a:latin typeface="Arial" charset="0"/>
                <a:ea typeface="+mn-ea"/>
                <a:cs typeface="+mn-cs"/>
              </a:rPr>
              <a:t>Šķībais Pizas tornis (Itālija)</a:t>
            </a:r>
          </a:p>
          <a:p>
            <a:r>
              <a:rPr lang="lv-LV" sz="1200" b="1" kern="1200" dirty="0" smtClean="0">
                <a:solidFill>
                  <a:schemeClr val="tx1"/>
                </a:solidFill>
                <a:effectLst/>
                <a:latin typeface="Arial" charset="0"/>
                <a:ea typeface="+mn-ea"/>
                <a:cs typeface="+mn-cs"/>
              </a:rPr>
              <a:t>20 eiro banknote – </a:t>
            </a:r>
            <a:r>
              <a:rPr lang="lv-LV" sz="1200" kern="1200" dirty="0" smtClean="0">
                <a:solidFill>
                  <a:schemeClr val="tx1"/>
                </a:solidFill>
                <a:effectLst/>
                <a:latin typeface="Arial" charset="0"/>
                <a:ea typeface="+mn-ea"/>
                <a:cs typeface="+mn-cs"/>
              </a:rPr>
              <a:t>Parīzes Dievmātes katedrāle (Francija)</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sz="1200" dirty="0" smtClean="0">
                <a:solidFill>
                  <a:schemeClr val="tx1"/>
                </a:solidFill>
                <a:effectLst/>
                <a:latin typeface="Arial" charset="0"/>
              </a:rPr>
              <a:t>Eiro banknošu aversā attēloti logi vai durvis, reversā – tilti. </a:t>
            </a:r>
          </a:p>
          <a:p>
            <a:endParaRPr lang="lv-LV" sz="1200" dirty="0" smtClean="0">
              <a:solidFill>
                <a:schemeClr val="tx1"/>
              </a:solidFill>
              <a:effectLst/>
              <a:latin typeface="Arial" charset="0"/>
            </a:endParaRPr>
          </a:p>
          <a:p>
            <a:r>
              <a:rPr lang="lv-LV" sz="1200" b="1" dirty="0" smtClean="0">
                <a:solidFill>
                  <a:schemeClr val="tx1"/>
                </a:solidFill>
                <a:effectLst/>
                <a:latin typeface="Arial" charset="0"/>
              </a:rPr>
              <a:t>Ideja. </a:t>
            </a:r>
            <a:r>
              <a:rPr lang="lv-LV" sz="1200" dirty="0" smtClean="0">
                <a:solidFill>
                  <a:schemeClr val="tx1"/>
                </a:solidFill>
                <a:effectLst/>
                <a:latin typeface="Arial" charset="0"/>
              </a:rPr>
              <a:t>Tāpat kā iepriekšējā slaidā, varat aizstāt renesanses perioda celtnes attēlu ar kādas jūsu valstī esošas celtnes attēlu. Šajā attēlā redzama Kārļa V pils Alhambrā, Granadā (Spānija).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err="1" smtClean="0"/>
              <a:t>Logi</a:t>
            </a:r>
            <a:r>
              <a:rPr lang="en-GB" dirty="0" smtClean="0"/>
              <a:t> un </a:t>
            </a:r>
            <a:r>
              <a:rPr lang="en-GB" dirty="0" err="1" smtClean="0"/>
              <a:t>durvis</a:t>
            </a:r>
            <a:r>
              <a:rPr lang="en-GB" dirty="0" smtClean="0"/>
              <a:t> </a:t>
            </a:r>
            <a:r>
              <a:rPr lang="en-GB" dirty="0" err="1" smtClean="0"/>
              <a:t>banknošu</a:t>
            </a:r>
            <a:r>
              <a:rPr lang="en-GB" dirty="0" smtClean="0"/>
              <a:t> </a:t>
            </a:r>
            <a:r>
              <a:rPr lang="en-GB" dirty="0" err="1" smtClean="0"/>
              <a:t>aversā</a:t>
            </a:r>
            <a:r>
              <a:rPr lang="en-GB" dirty="0" smtClean="0"/>
              <a:t> un </a:t>
            </a:r>
            <a:r>
              <a:rPr lang="en-GB" dirty="0" err="1" smtClean="0"/>
              <a:t>tilti</a:t>
            </a:r>
            <a:r>
              <a:rPr lang="en-GB" dirty="0" smtClean="0"/>
              <a:t> </a:t>
            </a:r>
            <a:r>
              <a:rPr lang="en-GB" dirty="0" err="1" smtClean="0"/>
              <a:t>reversā</a:t>
            </a:r>
            <a:r>
              <a:rPr lang="en-GB" dirty="0" smtClean="0"/>
              <a:t> </a:t>
            </a:r>
            <a:r>
              <a:rPr lang="en-GB" dirty="0" err="1" smtClean="0"/>
              <a:t>ir</a:t>
            </a:r>
            <a:r>
              <a:rPr lang="en-GB" dirty="0" smtClean="0"/>
              <a:t> </a:t>
            </a:r>
            <a:r>
              <a:rPr lang="en-GB" dirty="0" err="1" smtClean="0"/>
              <a:t>simboliski</a:t>
            </a:r>
            <a:r>
              <a:rPr lang="en-GB" dirty="0" smtClean="0"/>
              <a:t>. </a:t>
            </a:r>
          </a:p>
          <a:p>
            <a:endParaRPr lang="en-GB" dirty="0" smtClean="0"/>
          </a:p>
          <a:p>
            <a:r>
              <a:rPr lang="en-GB" dirty="0" err="1" smtClean="0"/>
              <a:t>Logi</a:t>
            </a:r>
            <a:r>
              <a:rPr lang="en-GB" dirty="0" smtClean="0"/>
              <a:t> un </a:t>
            </a:r>
            <a:r>
              <a:rPr lang="en-GB" dirty="0" err="1" smtClean="0"/>
              <a:t>durvis</a:t>
            </a:r>
            <a:r>
              <a:rPr lang="en-GB" dirty="0" smtClean="0"/>
              <a:t> </a:t>
            </a:r>
            <a:r>
              <a:rPr lang="en-GB" dirty="0" err="1" smtClean="0"/>
              <a:t>simbolizē</a:t>
            </a:r>
            <a:r>
              <a:rPr lang="en-GB" dirty="0" smtClean="0"/>
              <a:t> </a:t>
            </a:r>
            <a:r>
              <a:rPr lang="en-GB" dirty="0" err="1" smtClean="0"/>
              <a:t>Eiropas</a:t>
            </a:r>
            <a:r>
              <a:rPr lang="en-GB" dirty="0" smtClean="0"/>
              <a:t> </a:t>
            </a:r>
            <a:r>
              <a:rPr lang="en-GB" dirty="0" err="1" smtClean="0"/>
              <a:t>atvērtības</a:t>
            </a:r>
            <a:r>
              <a:rPr lang="en-GB" dirty="0" smtClean="0"/>
              <a:t> un </a:t>
            </a:r>
            <a:r>
              <a:rPr lang="en-GB" dirty="0" err="1" smtClean="0"/>
              <a:t>sadarbības</a:t>
            </a:r>
            <a:r>
              <a:rPr lang="en-GB" dirty="0" smtClean="0"/>
              <a:t> </a:t>
            </a:r>
            <a:r>
              <a:rPr lang="en-GB" dirty="0" err="1" smtClean="0"/>
              <a:t>garu</a:t>
            </a:r>
            <a:r>
              <a:rPr lang="en-GB" dirty="0" smtClean="0"/>
              <a:t>.</a:t>
            </a:r>
          </a:p>
          <a:p>
            <a:endParaRPr lang="en-GB" dirty="0" smtClean="0"/>
          </a:p>
          <a:p>
            <a:r>
              <a:rPr lang="en-GB" dirty="0" err="1" smtClean="0"/>
              <a:t>Tilti</a:t>
            </a:r>
            <a:r>
              <a:rPr lang="en-GB" dirty="0" smtClean="0"/>
              <a:t> </a:t>
            </a:r>
            <a:r>
              <a:rPr lang="en-GB" dirty="0" err="1" smtClean="0"/>
              <a:t>metaforiski</a:t>
            </a:r>
            <a:r>
              <a:rPr lang="en-GB" dirty="0" smtClean="0"/>
              <a:t> </a:t>
            </a:r>
            <a:r>
              <a:rPr lang="en-GB" dirty="0" err="1" smtClean="0"/>
              <a:t>ataino</a:t>
            </a:r>
            <a:r>
              <a:rPr lang="en-GB" dirty="0" smtClean="0"/>
              <a:t> </a:t>
            </a:r>
            <a:r>
              <a:rPr lang="en-GB" dirty="0" err="1" smtClean="0"/>
              <a:t>komunikāciju</a:t>
            </a:r>
            <a:r>
              <a:rPr lang="en-GB" dirty="0" smtClean="0"/>
              <a:t> </a:t>
            </a:r>
            <a:r>
              <a:rPr lang="en-GB" dirty="0" err="1" smtClean="0"/>
              <a:t>starp</a:t>
            </a:r>
            <a:r>
              <a:rPr lang="en-GB" dirty="0" smtClean="0"/>
              <a:t> </a:t>
            </a:r>
            <a:r>
              <a:rPr lang="en-GB" dirty="0" err="1" smtClean="0"/>
              <a:t>Eiropas</a:t>
            </a:r>
            <a:r>
              <a:rPr lang="en-GB" dirty="0" smtClean="0"/>
              <a:t> </a:t>
            </a:r>
            <a:r>
              <a:rPr lang="en-GB" dirty="0" err="1" smtClean="0"/>
              <a:t>tautām</a:t>
            </a:r>
            <a:r>
              <a:rPr lang="en-GB" dirty="0" smtClean="0"/>
              <a:t> un </a:t>
            </a:r>
            <a:r>
              <a:rPr lang="en-GB" dirty="0" err="1" smtClean="0"/>
              <a:t>Eiropu</a:t>
            </a:r>
            <a:r>
              <a:rPr lang="en-GB" dirty="0" smtClean="0"/>
              <a:t> un </a:t>
            </a:r>
            <a:r>
              <a:rPr lang="en-GB" dirty="0" err="1" smtClean="0"/>
              <a:t>pārējo</a:t>
            </a:r>
            <a:r>
              <a:rPr lang="en-GB" dirty="0" smtClean="0"/>
              <a:t> </a:t>
            </a:r>
            <a:r>
              <a:rPr lang="en-GB" dirty="0" err="1" smtClean="0"/>
              <a:t>pasauli</a:t>
            </a:r>
            <a:r>
              <a:rPr lang="en-GB" dirty="0" smtClean="0"/>
              <a:t>.</a:t>
            </a:r>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baseline="0" dirty="0" smtClean="0"/>
              <a:t>Eiropai – grieķu mitoloģijas tēlam – ir ļoti būtiska loma jaunajā banknošu izlaidumā. Viņa redzama visu jauno banknošu ūdenszīmē. Uz jaunās 20 eiro banknotes, kas nonāks apgrozībā 2015. gada 25. novembrī, viņa būs attēlota arī banknotes augšējā labajā stūrī jaunā pretviltošanas elementā – logā ar portretu. Turiet banknoti pret gaismu, lai to aplūkotu! </a:t>
            </a:r>
          </a:p>
          <a:p>
            <a:endParaRPr lang="lv-LV" baseline="0" dirty="0" smtClean="0"/>
          </a:p>
          <a:p>
            <a:r>
              <a:rPr lang="lv-LV" baseline="0" dirty="0" smtClean="0"/>
              <a:t>Lēmumu jaunajās banknotēs atainot Eiropu pieņēma tāpēc, ka no tās mūsu kontinents ieguvis savu nosaukumu. Uz banknotēm izmantotais Eiropas attēls aizgūts no senas grieķu vāzes. Tiek uzskatīts, ka tā izgatavota 4. gs. pr.Kr. otrajā pusē Taranto Dienviditālijā. Tagad šī vāze atrodas Luvras muzejā Parīzē (Francija). </a:t>
            </a:r>
          </a:p>
          <a:p>
            <a:endParaRPr lang="lv-LV" baseline="0" dirty="0" smtClean="0"/>
          </a:p>
          <a:p>
            <a:r>
              <a:rPr lang="lv-LV" baseline="0" dirty="0" smtClean="0"/>
              <a:t>Sīkāka informācija par Eiropu, t.sk. video, atrodama </a:t>
            </a:r>
            <a:r>
              <a:rPr lang="lv-LV" baseline="0" dirty="0" smtClean="0"/>
              <a:t>interneta vietnē </a:t>
            </a:r>
            <a:r>
              <a:rPr lang="lv-LV" sz="1200" u="sng" dirty="0" smtClean="0">
                <a:solidFill>
                  <a:schemeClr val="tx1"/>
                </a:solidFill>
                <a:effectLst/>
                <a:latin typeface="Arial" charset="0"/>
                <a:hlinkClick r:id="rId3"/>
              </a:rPr>
              <a:t>http://www.jaunas-eiro-banknotes.eu/Eiropas-sērija/Mīts-par-Eiropu</a:t>
            </a:r>
            <a:r>
              <a:rPr lang="lv-LV" baseline="0" dirty="0" smtClean="0"/>
              <a:t>.</a:t>
            </a:r>
          </a:p>
          <a:p>
            <a:endParaRPr lang="lv-LV" baseline="0" dirty="0" smtClean="0"/>
          </a:p>
          <a:p>
            <a:endParaRPr lang="lv-LV"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GB" sz="1200" kern="1200" dirty="0" err="1" smtClean="0">
                <a:solidFill>
                  <a:schemeClr val="tx1"/>
                </a:solidFill>
                <a:effectLst/>
                <a:latin typeface="Arial" charset="0"/>
                <a:ea typeface="+mn-ea"/>
                <a:cs typeface="+mn-cs"/>
              </a:rPr>
              <a:t>Ir</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viegli</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pārbaudīt</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eiro</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banknošu</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autentiskumu</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Aptaustiet</a:t>
            </a:r>
            <a:r>
              <a:rPr lang="en-GB" sz="1200" kern="1200" dirty="0" smtClean="0">
                <a:solidFill>
                  <a:schemeClr val="tx1"/>
                </a:solidFill>
                <a:effectLst/>
                <a:latin typeface="Arial" charset="0"/>
                <a:ea typeface="+mn-ea"/>
                <a:cs typeface="+mn-cs"/>
              </a:rPr>
              <a:t>, </a:t>
            </a:r>
            <a:r>
              <a:rPr lang="en-GB" sz="1200" kern="1200" dirty="0" err="1" smtClean="0">
                <a:solidFill>
                  <a:schemeClr val="tx1"/>
                </a:solidFill>
                <a:effectLst/>
                <a:latin typeface="Arial" charset="0"/>
                <a:ea typeface="+mn-ea"/>
                <a:cs typeface="+mn-cs"/>
              </a:rPr>
              <a:t>aplūkojiet</a:t>
            </a:r>
            <a:r>
              <a:rPr lang="en-GB" sz="1200" kern="1200" dirty="0" smtClean="0">
                <a:solidFill>
                  <a:schemeClr val="tx1"/>
                </a:solidFill>
                <a:effectLst/>
                <a:latin typeface="Arial" charset="0"/>
                <a:ea typeface="+mn-ea"/>
                <a:cs typeface="+mn-cs"/>
              </a:rPr>
              <a:t> un </a:t>
            </a:r>
            <a:r>
              <a:rPr lang="en-GB" sz="1200" kern="1200" dirty="0" err="1" smtClean="0">
                <a:solidFill>
                  <a:schemeClr val="tx1"/>
                </a:solidFill>
                <a:effectLst/>
                <a:latin typeface="Arial" charset="0"/>
                <a:ea typeface="+mn-ea"/>
                <a:cs typeface="+mn-cs"/>
              </a:rPr>
              <a:t>pagroziet</a:t>
            </a:r>
            <a:r>
              <a:rPr lang="en-GB" sz="1200" kern="1200" dirty="0" smtClean="0">
                <a:solidFill>
                  <a:schemeClr val="tx1"/>
                </a:solidFill>
                <a:effectLst/>
                <a:latin typeface="Arial" charset="0"/>
                <a:ea typeface="+mn-ea"/>
                <a:cs typeface="+mn-cs"/>
              </a:rPr>
              <a:t> to!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lv-LV" sz="1200" kern="1200" dirty="0" smtClean="0">
                <a:solidFill>
                  <a:schemeClr val="tx1"/>
                </a:solidFill>
                <a:effectLst/>
                <a:latin typeface="Arial" charset="0"/>
                <a:ea typeface="+mn-ea"/>
                <a:cs typeface="+mn-cs"/>
              </a:rPr>
              <a:t>Uzklikšķiniet uz banknotes attēla, lai noskatītos filmu par to, kā pārbaudīt 20 eiro banknotes autentiskumu, to aptaustot. </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lv-LV" sz="1200" kern="1200" dirty="0" smtClean="0">
                <a:solidFill>
                  <a:schemeClr val="tx1"/>
                </a:solidFill>
                <a:effectLst/>
                <a:latin typeface="Arial" charset="0"/>
                <a:ea typeface="+mn-ea"/>
                <a:cs typeface="+mn-cs"/>
              </a:rPr>
              <a:t>Uzklikšķiniet uz banknotes attēla, lai noskatītos filmu par to, kā pārbaudīt 20 eiro banknotes autentiskumu, to aplūkojot pret gaismu. </a:t>
            </a:r>
            <a:endParaRPr lang="lv-LV"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75.pn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68.jpe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3.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41.png"/><Relationship Id="rId4" Type="http://schemas.openxmlformats.org/officeDocument/2006/relationships/image" Target="../media/image63.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jpe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png"/><Relationship Id="rId5" Type="http://schemas.openxmlformats.org/officeDocument/2006/relationships/video" Target="../media/media3.wmv"/><Relationship Id="rId10" Type="http://schemas.openxmlformats.org/officeDocument/2006/relationships/image" Target="../media/image68.jpeg"/><Relationship Id="rId4" Type="http://schemas.microsoft.com/office/2007/relationships/media" Target="../media/media3.wmv"/><Relationship Id="rId9" Type="http://schemas.openxmlformats.org/officeDocument/2006/relationships/image" Target="../media/image7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338 </a:t>
              </a:r>
              <a:r>
                <a:rPr lang="de-DE" altLang="de-DE" sz="2400" b="1" dirty="0" err="1">
                  <a:solidFill>
                    <a:srgbClr val="000099"/>
                  </a:solidFill>
                  <a:latin typeface="+mj-lt"/>
                </a:rPr>
                <a:t>miljoni</a:t>
              </a:r>
              <a:r>
                <a:rPr lang="de-DE" altLang="de-DE" sz="2400" b="1" dirty="0">
                  <a:solidFill>
                    <a:srgbClr val="000099"/>
                  </a:solidFill>
                  <a:latin typeface="+mj-lt"/>
                </a:rPr>
                <a:t> </a:t>
              </a:r>
              <a:r>
                <a:rPr lang="de-DE" altLang="de-DE" sz="2400" b="1" dirty="0" err="1">
                  <a:solidFill>
                    <a:srgbClr val="000099"/>
                  </a:solidFill>
                  <a:latin typeface="+mj-lt"/>
                </a:rPr>
                <a:t>iedzīvotāju</a:t>
              </a:r>
              <a:endParaRPr lang="de-DE" altLang="de-DE" sz="2400" b="1" dirty="0">
                <a:solidFill>
                  <a:srgbClr val="000099"/>
                </a:solidFill>
                <a:latin typeface="+mj-lt"/>
              </a:endParaRPr>
            </a:p>
          </p:txBody>
        </p:sp>
      </p:grpSp>
      <p:sp>
        <p:nvSpPr>
          <p:cNvPr id="3" name="TextBox 2"/>
          <p:cNvSpPr txBox="1"/>
          <p:nvPr/>
        </p:nvSpPr>
        <p:spPr>
          <a:xfrm>
            <a:off x="2380054" y="6093296"/>
            <a:ext cx="4382611" cy="646331"/>
          </a:xfrm>
          <a:prstGeom prst="rect">
            <a:avLst/>
          </a:prstGeom>
          <a:noFill/>
          <a:effectLst>
            <a:outerShdw blurRad="50800" dist="38100" dir="2700000" algn="tl" rotWithShape="0">
              <a:prstClr val="black">
                <a:alpha val="40000"/>
              </a:prstClr>
            </a:outerShdw>
          </a:effectLst>
        </p:spPr>
        <p:txBody>
          <a:bodyPr wrap="none" rtlCol="0">
            <a:spAutoFit/>
          </a:bodyPr>
          <a:lstStyle/>
          <a:p>
            <a:pPr algn="ctr"/>
            <a:r>
              <a:rPr lang="en-GB" sz="3600" b="1" dirty="0" err="1" smtClean="0">
                <a:solidFill>
                  <a:srgbClr val="000099"/>
                </a:solidFill>
                <a:latin typeface="+mj-lt"/>
              </a:rPr>
              <a:t>Viena</a:t>
            </a:r>
            <a:r>
              <a:rPr lang="en-GB" sz="3600" b="1" dirty="0" smtClean="0">
                <a:solidFill>
                  <a:srgbClr val="000099"/>
                </a:solidFill>
                <a:latin typeface="+mj-lt"/>
              </a:rPr>
              <a:t> </a:t>
            </a:r>
            <a:r>
              <a:rPr lang="en-GB" sz="3600" b="1" dirty="0" err="1">
                <a:solidFill>
                  <a:srgbClr val="000099"/>
                </a:solidFill>
                <a:latin typeface="+mj-lt"/>
              </a:rPr>
              <a:t>valūta</a:t>
            </a:r>
            <a:r>
              <a:rPr lang="en-GB" sz="3600" b="1" dirty="0">
                <a:solidFill>
                  <a:srgbClr val="000099"/>
                </a:solidFill>
                <a:latin typeface="+mj-lt"/>
              </a:rPr>
              <a:t> – </a:t>
            </a:r>
            <a:r>
              <a:rPr lang="en-GB" sz="3600" b="1" dirty="0" err="1">
                <a:solidFill>
                  <a:srgbClr val="000099"/>
                </a:solidFill>
                <a:latin typeface="+mj-lt"/>
              </a:rPr>
              <a:t>eiro</a:t>
            </a:r>
            <a:r>
              <a:rPr lang="en-GB" sz="3600" b="1" dirty="0">
                <a:solidFill>
                  <a:srgbClr val="000099"/>
                </a:solidFill>
                <a:latin typeface="+mj-lt"/>
              </a:rPr>
              <a:t>!</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18104"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j-lt"/>
                </a:rPr>
                <a:t>19 </a:t>
              </a:r>
              <a:r>
                <a:rPr lang="de-DE" altLang="de-DE" sz="2400" b="1" dirty="0" err="1">
                  <a:solidFill>
                    <a:srgbClr val="000099"/>
                  </a:solidFill>
                  <a:latin typeface="+mj-lt"/>
                </a:rPr>
                <a:t>valstis</a:t>
              </a:r>
              <a:endParaRPr lang="de-DE" altLang="de-DE" sz="2400" b="1" dirty="0">
                <a:solidFill>
                  <a:srgbClr val="000099"/>
                </a:solidFill>
                <a:latin typeface="+mj-lt"/>
              </a:endParaRPr>
            </a:p>
          </p:txBody>
        </p:sp>
      </p:grpSp>
      <p:pic>
        <p:nvPicPr>
          <p:cNvPr id="1026" name="Picture 2" descr="O:\Kd2\ECB\Beratung\Direct Marketing\Euro 5 und 10 und 20 Euro School ppt\Praese Material\Our Money Logo\Our_money_2013_LV_2c.png"/>
          <p:cNvPicPr>
            <a:picLocks noChangeArrowheads="1"/>
          </p:cNvPicPr>
          <p:nvPr/>
        </p:nvPicPr>
        <p:blipFill rotWithShape="1">
          <a:blip r:embed="rId9" cstate="print">
            <a:extLst>
              <a:ext uri="{28A0092B-C50C-407E-A947-70E740481C1C}">
                <a14:useLocalDpi xmlns:a14="http://schemas.microsoft.com/office/drawing/2010/main" val="0"/>
              </a:ext>
            </a:extLst>
          </a:blip>
          <a:srcRect l="11117" t="33078"/>
          <a:stretch/>
        </p:blipFill>
        <p:spPr bwMode="auto">
          <a:xfrm>
            <a:off x="108000" y="43200"/>
            <a:ext cx="1735200" cy="828000"/>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LV.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263706" cy="396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LV.png"/>
          <p:cNvPicPr>
            <a:picLocks noChangeAspect="1" noChangeArrowheads="1"/>
          </p:cNvPicPr>
          <p:nvPr/>
        </p:nvPicPr>
        <p:blipFill rotWithShape="1">
          <a:blip r:embed="rId11">
            <a:extLst>
              <a:ext uri="{28A0092B-C50C-407E-A947-70E740481C1C}">
                <a14:useLocalDpi xmlns:a14="http://schemas.microsoft.com/office/drawing/2010/main" val="0"/>
              </a:ext>
            </a:extLst>
          </a:blip>
          <a:srcRect r="27040"/>
          <a:stretch/>
        </p:blipFill>
        <p:spPr bwMode="auto">
          <a:xfrm>
            <a:off x="108000" y="4320000"/>
            <a:ext cx="370056"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1" name="new-video-security-20-portrait-hologra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05718" y="3344439"/>
            <a:ext cx="638690" cy="510952"/>
          </a:xfrm>
          <a:prstGeom prst="rect">
            <a:avLst/>
          </a:prstGeom>
        </p:spPr>
      </p:pic>
      <p:pic>
        <p:nvPicPr>
          <p:cNvPr id="22"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3744399" y="3206080"/>
            <a:ext cx="2348880" cy="1879104"/>
          </a:xfrm>
          <a:prstGeom prst="rect">
            <a:avLst/>
          </a:prstGeom>
        </p:spPr>
      </p:pic>
      <p:pic>
        <p:nvPicPr>
          <p:cNvPr id="2" name="new-video-security-20-emerald-number.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8"/>
          <a:stretch>
            <a:fillRect/>
          </a:stretch>
        </p:blipFill>
        <p:spPr>
          <a:xfrm>
            <a:off x="3725072" y="3206080"/>
            <a:ext cx="2348880" cy="1879104"/>
          </a:xfrm>
          <a:prstGeom prst="rect">
            <a:avLst/>
          </a:prstGeom>
        </p:spPr>
      </p:pic>
      <p:sp>
        <p:nvSpPr>
          <p:cNvPr id="11" name="Text Box 6"/>
          <p:cNvSpPr txBox="1">
            <a:spLocks noChangeArrowheads="1"/>
          </p:cNvSpPr>
          <p:nvPr/>
        </p:nvSpPr>
        <p:spPr bwMode="auto">
          <a:xfrm>
            <a:off x="781200" y="1076400"/>
            <a:ext cx="7560839" cy="1692771"/>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PAGROZI</a:t>
            </a:r>
            <a:r>
              <a:rPr lang="en-US" altLang="de-DE" sz="3200" b="1" dirty="0" smtClean="0">
                <a:solidFill>
                  <a:srgbClr val="000099"/>
                </a:solidFill>
                <a:latin typeface="+mj-lt"/>
              </a:rPr>
              <a:t>!</a:t>
            </a:r>
          </a:p>
          <a:p>
            <a:pPr algn="ctr"/>
            <a:r>
              <a:rPr lang="lv-LV" altLang="de-DE" b="1" dirty="0">
                <a:solidFill>
                  <a:srgbClr val="000099"/>
                </a:solidFill>
                <a:latin typeface="+mj-lt"/>
              </a:rPr>
              <a:t>Hologrammā</a:t>
            </a:r>
            <a:r>
              <a:rPr lang="lv-LV" altLang="de-DE" dirty="0">
                <a:solidFill>
                  <a:srgbClr val="000099"/>
                </a:solidFill>
                <a:latin typeface="+mj-lt"/>
              </a:rPr>
              <a:t> redzams Eiropas portrets un banknotes nominālvērtības skaitlis. Pagrozot banknoti, </a:t>
            </a:r>
            <a:r>
              <a:rPr lang="lv-LV" altLang="de-DE" b="1" dirty="0">
                <a:solidFill>
                  <a:srgbClr val="000099"/>
                </a:solidFill>
                <a:latin typeface="+mj-lt"/>
              </a:rPr>
              <a:t>logā ar portretu</a:t>
            </a:r>
            <a:r>
              <a:rPr lang="lv-LV" altLang="de-DE" dirty="0">
                <a:solidFill>
                  <a:srgbClr val="000099"/>
                </a:solidFill>
                <a:latin typeface="+mj-lt"/>
              </a:rPr>
              <a:t> kļūst redzamas daudzkrāsainas līnijas. Uz </a:t>
            </a:r>
            <a:r>
              <a:rPr lang="lv-LV" altLang="de-DE" b="1" dirty="0">
                <a:solidFill>
                  <a:srgbClr val="000099"/>
                </a:solidFill>
                <a:latin typeface="+mj-lt"/>
              </a:rPr>
              <a:t>smaragdzaļa skaitļa </a:t>
            </a:r>
            <a:r>
              <a:rPr lang="lv-LV" altLang="de-DE" dirty="0">
                <a:solidFill>
                  <a:srgbClr val="000099"/>
                </a:solidFill>
                <a:latin typeface="+mj-lt"/>
              </a:rPr>
              <a:t>redzams kustīgas gaismas efekts – tā pārvietojas augšup un lejup.</a:t>
            </a: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err="1">
                <a:solidFill>
                  <a:srgbClr val="000099"/>
                </a:solidFill>
                <a:latin typeface="+mj-lt"/>
              </a:rPr>
              <a:t>Pretviltošanas</a:t>
            </a:r>
            <a:r>
              <a:rPr lang="de-DE" altLang="de-DE" sz="4000" b="1" dirty="0">
                <a:solidFill>
                  <a:srgbClr val="000099"/>
                </a:solidFill>
                <a:latin typeface="+mj-lt"/>
              </a:rPr>
              <a:t> </a:t>
            </a:r>
            <a:r>
              <a:rPr lang="de-DE" altLang="de-DE" sz="4000" b="1" dirty="0" err="1">
                <a:solidFill>
                  <a:srgbClr val="000099"/>
                </a:solidFill>
                <a:latin typeface="+mj-lt"/>
              </a:rPr>
              <a:t>elementi</a:t>
            </a:r>
            <a:endParaRPr lang="de-DE" altLang="de-DE" sz="4000" b="1" dirty="0">
              <a:solidFill>
                <a:srgbClr val="000099"/>
              </a:solidFill>
              <a:latin typeface="+mj-lt"/>
            </a:endParaRPr>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7605718" y="3192039"/>
            <a:ext cx="638690" cy="510952"/>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545200" y="30708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9614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0" name="Rechteck 19"/>
          <p:cNvSpPr/>
          <p:nvPr/>
        </p:nvSpPr>
        <p:spPr>
          <a:xfrm>
            <a:off x="6392967" y="3078355"/>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51177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nvGrpSpPr>
          <p:cNvPr id="5" name="Gruppieren 4"/>
          <p:cNvGrpSpPr/>
          <p:nvPr/>
        </p:nvGrpSpPr>
        <p:grpSpPr>
          <a:xfrm>
            <a:off x="7596336" y="3070800"/>
            <a:ext cx="1512168" cy="2589540"/>
            <a:chOff x="7596336" y="3070800"/>
            <a:chExt cx="1512168" cy="2589540"/>
          </a:xfrm>
        </p:grpSpPr>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30708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3038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4245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2"/>
                </p:tgtEl>
              </p:cMediaNode>
            </p:video>
            <p:video fullScrn="1">
              <p:cMediaNode vol="80000">
                <p:cTn id="3" fill="hold" display="0">
                  <p:stCondLst>
                    <p:cond delay="indefinite"/>
                  </p:stCondLst>
                </p:cTn>
                <p:tgtEl>
                  <p:spTgt spid="3"/>
                </p:tgtEl>
              </p:cMediaNode>
            </p:video>
            <p:video fullScrn="1">
              <p:cMediaNode vol="80000">
                <p:cTn id="4" fill="hold" display="0">
                  <p:stCondLst>
                    <p:cond delay="indefinite"/>
                  </p:stCondLst>
                </p:cTn>
                <p:tgtEl>
                  <p:spTgt spid="22"/>
                </p:tgtEl>
              </p:cMediaNode>
            </p:video>
            <p:video fullScrn="1">
              <p:cMediaNode vol="80000">
                <p:cTn id="5" fill="hold" display="0">
                  <p:stCondLst>
                    <p:cond delay="indefinite"/>
                  </p:stCondLst>
                </p:cTn>
                <p:tgtEl>
                  <p:spTgt spid="21"/>
                </p:tgtEl>
              </p:cMediaNode>
            </p:video>
            <p:seq concurrent="1" nextAc="seek">
              <p:cTn id="6" restart="whenNotActive" fill="hold" evtFilter="cancelBubble" nodeType="interactiveSeq">
                <p:stCondLst>
                  <p:cond evt="onClick" delay="0">
                    <p:tgtEl>
                      <p:spTgt spid="16"/>
                    </p:tgtEl>
                  </p:cond>
                </p:stCondLst>
                <p:endSync evt="end" delay="0">
                  <p:rtn val="all"/>
                </p:endSync>
                <p:childTnLst>
                  <p:par>
                    <p:cTn id="7" fill="hold">
                      <p:stCondLst>
                        <p:cond delay="0"/>
                      </p:stCondLst>
                      <p:childTnLst>
                        <p:par>
                          <p:cTn id="8" fill="hold">
                            <p:stCondLst>
                              <p:cond delay="0"/>
                            </p:stCondLst>
                            <p:childTnLst>
                              <p:par>
                                <p:cTn id="9" presetID="2" presetClass="mediacall" presetSubtype="0" fill="hold" nodeType="clickEffect">
                                  <p:stCondLst>
                                    <p:cond delay="0"/>
                                  </p:stCondLst>
                                  <p:childTnLst>
                                    <p:cmd type="call" cmd="togglePause">
                                      <p:cBhvr>
                                        <p:cTn id="10" dur="1" fill="hold"/>
                                        <p:tgtEl>
                                          <p:spTgt spid="22"/>
                                        </p:tgtEl>
                                      </p:cBhvr>
                                    </p:cmd>
                                  </p:childTnLst>
                                </p:cTn>
                              </p:par>
                            </p:childTnLst>
                          </p:cTn>
                        </p:par>
                      </p:childTnLst>
                    </p:cTn>
                  </p:par>
                </p:childTnLst>
              </p:cTn>
              <p:nextCondLst>
                <p:cond evt="onClick" delay="0">
                  <p:tgtEl>
                    <p:spTgt spid="16"/>
                  </p:tgtEl>
                </p:cond>
              </p:nextCondLst>
            </p:seq>
            <p:seq concurrent="1" nextAc="seek">
              <p:cTn id="11" restart="whenNotActive" fill="hold" evtFilter="cancelBubble" nodeType="interactiveSeq">
                <p:stCondLst>
                  <p:cond evt="onClick" delay="0">
                    <p:tgtEl>
                      <p:spTgt spid="5"/>
                    </p:tgtEl>
                  </p:cond>
                </p:stCondLst>
                <p:endSync evt="end" delay="0">
                  <p:rtn val="all"/>
                </p:endSync>
                <p:childTnLst>
                  <p:par>
                    <p:cTn id="12" fill="hold">
                      <p:stCondLst>
                        <p:cond delay="0"/>
                      </p:stCondLst>
                      <p:childTnLst>
                        <p:par>
                          <p:cTn id="13" fill="hold">
                            <p:stCondLst>
                              <p:cond delay="0"/>
                            </p:stCondLst>
                            <p:childTnLst>
                              <p:par>
                                <p:cTn id="14" presetID="2" presetClass="mediacall" presetSubtype="0" fill="hold" nodeType="clickEffect">
                                  <p:stCondLst>
                                    <p:cond delay="0"/>
                                  </p:stCondLst>
                                  <p:childTnLst>
                                    <p:cmd type="call" cmd="togglePause">
                                      <p:cBhvr>
                                        <p:cTn id="15" dur="1" fill="hold"/>
                                        <p:tgtEl>
                                          <p:spTgt spid="21"/>
                                        </p:tgtEl>
                                      </p:cBhvr>
                                    </p:cmd>
                                  </p:childTnLst>
                                </p:cTn>
                              </p:par>
                            </p:childTnLst>
                          </p:cTn>
                        </p:par>
                      </p:childTnLst>
                    </p:cTn>
                  </p:par>
                </p:childTnLst>
              </p:cTn>
              <p:nextCondLst>
                <p:cond evt="onClick" delay="0">
                  <p:tgtEl>
                    <p:spTgt spid="5"/>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4000" b="1" dirty="0" err="1">
                <a:solidFill>
                  <a:srgbClr val="000099"/>
                </a:solidFill>
                <a:latin typeface="+mj-lt"/>
              </a:rPr>
              <a:t>Izvieto</a:t>
            </a:r>
            <a:r>
              <a:rPr lang="fr-FR" altLang="de-DE" sz="4000" b="1" dirty="0">
                <a:solidFill>
                  <a:srgbClr val="000099"/>
                </a:solidFill>
                <a:latin typeface="+mj-lt"/>
              </a:rPr>
              <a:t> </a:t>
            </a:r>
            <a:r>
              <a:rPr lang="fr-FR" altLang="de-DE" sz="4000" b="1" dirty="0" err="1">
                <a:solidFill>
                  <a:srgbClr val="000099"/>
                </a:solidFill>
                <a:latin typeface="+mj-lt"/>
              </a:rPr>
              <a:t>pretviltošanas</a:t>
            </a:r>
            <a:r>
              <a:rPr lang="fr-FR" altLang="de-DE" sz="4000" b="1" dirty="0">
                <a:solidFill>
                  <a:srgbClr val="000099"/>
                </a:solidFill>
                <a:latin typeface="+mj-lt"/>
              </a:rPr>
              <a:t> </a:t>
            </a:r>
            <a:r>
              <a:rPr lang="fr-FR" altLang="de-DE" sz="4000" b="1" dirty="0" err="1">
                <a:solidFill>
                  <a:srgbClr val="000099"/>
                </a:solidFill>
                <a:latin typeface="+mj-lt"/>
              </a:rPr>
              <a:t>elementus</a:t>
            </a:r>
            <a:r>
              <a:rPr lang="fr-FR" altLang="de-DE" sz="4000" b="1" dirty="0">
                <a:solidFill>
                  <a:srgbClr val="000099"/>
                </a:solidFill>
                <a:latin typeface="+mj-lt"/>
              </a:rPr>
              <a:t> </a:t>
            </a:r>
          </a:p>
          <a:p>
            <a:pPr algn="ctr" eaLnBrk="1" hangingPunct="1">
              <a:spcBef>
                <a:spcPts val="0"/>
              </a:spcBef>
            </a:pPr>
            <a:r>
              <a:rPr lang="fr-FR" altLang="de-DE" sz="4000" b="1" dirty="0" err="1">
                <a:solidFill>
                  <a:srgbClr val="000099"/>
                </a:solidFill>
                <a:latin typeface="+mj-lt"/>
              </a:rPr>
              <a:t>pareizajās</a:t>
            </a:r>
            <a:r>
              <a:rPr lang="fr-FR" altLang="de-DE" sz="4000" b="1" dirty="0">
                <a:solidFill>
                  <a:srgbClr val="000099"/>
                </a:solidFill>
                <a:latin typeface="+mj-lt"/>
              </a:rPr>
              <a:t> </a:t>
            </a:r>
            <a:r>
              <a:rPr lang="fr-FR" altLang="de-DE" sz="4000" b="1" dirty="0" err="1">
                <a:solidFill>
                  <a:srgbClr val="000099"/>
                </a:solidFill>
                <a:latin typeface="+mj-lt"/>
              </a:rPr>
              <a:t>vietās</a:t>
            </a:r>
            <a:r>
              <a:rPr lang="fr-FR" altLang="de-DE" sz="4000" b="1" dirty="0">
                <a:solidFill>
                  <a:srgbClr val="000099"/>
                </a:solidFill>
                <a:latin typeface="+mj-lt"/>
              </a:rPr>
              <a:t>!</a:t>
            </a:r>
          </a:p>
        </p:txBody>
      </p:sp>
      <p:sp>
        <p:nvSpPr>
          <p:cNvPr id="14339" name="Text Box 58"/>
          <p:cNvSpPr txBox="1">
            <a:spLocks noChangeArrowheads="1"/>
          </p:cNvSpPr>
          <p:nvPr/>
        </p:nvSpPr>
        <p:spPr bwMode="auto">
          <a:xfrm>
            <a:off x="6134029" y="5445224"/>
            <a:ext cx="13684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j-lt"/>
              </a:rPr>
              <a:t>Ūdenszīme</a:t>
            </a:r>
            <a:endParaRPr lang="en-GB" altLang="de-DE" sz="1600" b="1" dirty="0">
              <a:solidFill>
                <a:srgbClr val="000099"/>
              </a:solidFill>
              <a:latin typeface="+mj-lt"/>
            </a:endParaRPr>
          </a:p>
        </p:txBody>
      </p:sp>
      <p:sp>
        <p:nvSpPr>
          <p:cNvPr id="14341" name="Text Box 22"/>
          <p:cNvSpPr txBox="1">
            <a:spLocks noChangeArrowheads="1"/>
          </p:cNvSpPr>
          <p:nvPr/>
        </p:nvSpPr>
        <p:spPr bwMode="auto">
          <a:xfrm>
            <a:off x="4355976" y="6281278"/>
            <a:ext cx="1512168"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Hologramma</a:t>
            </a:r>
            <a:endParaRPr lang="en-GB" altLang="de-DE" sz="1600" b="1" dirty="0">
              <a:solidFill>
                <a:srgbClr val="000099"/>
              </a:solidFill>
              <a:latin typeface="+mj-lt"/>
            </a:endParaRPr>
          </a:p>
        </p:txBody>
      </p:sp>
      <p:sp>
        <p:nvSpPr>
          <p:cNvPr id="14342" name="Text Box 31"/>
          <p:cNvSpPr txBox="1">
            <a:spLocks noChangeArrowheads="1"/>
          </p:cNvSpPr>
          <p:nvPr/>
        </p:nvSpPr>
        <p:spPr bwMode="auto">
          <a:xfrm>
            <a:off x="518587" y="6165304"/>
            <a:ext cx="1403350" cy="584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j-lt"/>
              </a:rPr>
              <a:t>Reljefs</a:t>
            </a:r>
            <a:r>
              <a:rPr lang="en-GB" altLang="de-DE" sz="1600" b="1" dirty="0">
                <a:solidFill>
                  <a:srgbClr val="000099"/>
                </a:solidFill>
                <a:latin typeface="+mj-lt"/>
              </a:rPr>
              <a:t> </a:t>
            </a:r>
            <a:r>
              <a:rPr lang="en-GB" altLang="de-DE" sz="1600" b="1" dirty="0" err="1">
                <a:solidFill>
                  <a:srgbClr val="000099"/>
                </a:solidFill>
                <a:latin typeface="+mj-lt"/>
              </a:rPr>
              <a:t>iespiedums</a:t>
            </a:r>
            <a:endParaRPr lang="en-GB" altLang="de-DE" sz="1600" b="1" dirty="0">
              <a:solidFill>
                <a:srgbClr val="000099"/>
              </a:solidFill>
              <a:latin typeface="+mj-lt"/>
            </a:endParaRPr>
          </a:p>
        </p:txBody>
      </p:sp>
      <p:sp>
        <p:nvSpPr>
          <p:cNvPr id="14343" name="Text Box 58"/>
          <p:cNvSpPr txBox="1">
            <a:spLocks noChangeArrowheads="1"/>
          </p:cNvSpPr>
          <p:nvPr/>
        </p:nvSpPr>
        <p:spPr bwMode="auto">
          <a:xfrm>
            <a:off x="107504" y="4242991"/>
            <a:ext cx="2302916"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lv-LV" altLang="de-DE" sz="1600" b="1" dirty="0">
                <a:solidFill>
                  <a:srgbClr val="000099"/>
                </a:solidFill>
                <a:latin typeface="+mj-lt"/>
              </a:rPr>
              <a:t>Smaragdzaļš skaitlis</a:t>
            </a:r>
          </a:p>
        </p:txBody>
      </p:sp>
      <p:sp>
        <p:nvSpPr>
          <p:cNvPr id="31" name="Text Box 58"/>
          <p:cNvSpPr txBox="1">
            <a:spLocks noChangeArrowheads="1"/>
          </p:cNvSpPr>
          <p:nvPr/>
        </p:nvSpPr>
        <p:spPr bwMode="auto">
          <a:xfrm>
            <a:off x="6372200" y="6142760"/>
            <a:ext cx="17696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j-lt"/>
              </a:rPr>
              <a:t>Logs </a:t>
            </a:r>
            <a:r>
              <a:rPr lang="en-GB" altLang="de-DE" sz="1600" b="1" dirty="0" err="1">
                <a:solidFill>
                  <a:srgbClr val="000099"/>
                </a:solidFill>
                <a:latin typeface="+mj-lt"/>
              </a:rPr>
              <a:t>ar</a:t>
            </a:r>
            <a:r>
              <a:rPr lang="en-GB" altLang="de-DE" sz="1600" b="1" dirty="0">
                <a:solidFill>
                  <a:srgbClr val="000099"/>
                </a:solidFill>
                <a:latin typeface="+mj-lt"/>
              </a:rPr>
              <a:t> </a:t>
            </a:r>
            <a:r>
              <a:rPr lang="en-GB" altLang="de-DE" sz="1600" b="1" dirty="0" err="1">
                <a:solidFill>
                  <a:srgbClr val="000099"/>
                </a:solidFill>
                <a:latin typeface="+mj-lt"/>
              </a:rPr>
              <a:t>portretu</a:t>
            </a:r>
            <a:endParaRPr lang="en-GB" altLang="de-DE" sz="1600" b="1" dirty="0">
              <a:solidFill>
                <a:srgbClr val="000099"/>
              </a:solidFill>
              <a:latin typeface="+mj-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pt-BR" altLang="de-DE" sz="4000" b="1" dirty="0">
                <a:solidFill>
                  <a:srgbClr val="000099"/>
                </a:solidFill>
                <a:latin typeface="+mj-lt"/>
              </a:rPr>
              <a:t> Kurš ir </a:t>
            </a:r>
            <a:r>
              <a:rPr lang="pt-BR" altLang="de-DE" sz="4000" b="1" dirty="0" smtClean="0">
                <a:solidFill>
                  <a:srgbClr val="000099"/>
                </a:solidFill>
                <a:latin typeface="+mj-lt"/>
              </a:rPr>
              <a:t>atbildīgs </a:t>
            </a:r>
            <a:r>
              <a:rPr lang="pt-BR" altLang="de-DE" sz="4000" b="1" dirty="0">
                <a:solidFill>
                  <a:srgbClr val="000099"/>
                </a:solidFill>
                <a:latin typeface="+mj-lt"/>
              </a:rPr>
              <a:t>par eiro? </a:t>
            </a: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2" descr="O:\Kd2\ECB\Beratung\Direct Marketing\Euro 5 und 10 und 20 Euro School ppt\Praese Material\Legenden\Legende_LV.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263706" cy="396000"/>
          </a:xfrm>
          <a:prstGeom prst="rect">
            <a:avLst/>
          </a:prstGeom>
          <a:noFill/>
          <a:extLst>
            <a:ext uri="{909E8E84-426E-40DD-AFC4-6F175D3DCCD1}">
              <a14:hiddenFill xmlns:a14="http://schemas.microsoft.com/office/drawing/2010/main">
                <a:solidFill>
                  <a:srgbClr val="FFFFFF"/>
                </a:solidFill>
              </a14:hiddenFill>
            </a:ext>
          </a:extLst>
        </p:spPr>
      </p:pic>
      <p:pic>
        <p:nvPicPr>
          <p:cNvPr id="34" name="Picture 3" descr="O:\Kd2\ECB\Beratung\Direct Marketing\Euro 5 und 10 und 20 Euro School ppt\Praese Material\Inseln\Inseln_LV.png"/>
          <p:cNvPicPr>
            <a:picLocks noChangeAspect="1" noChangeArrowheads="1"/>
          </p:cNvPicPr>
          <p:nvPr/>
        </p:nvPicPr>
        <p:blipFill rotWithShape="1">
          <a:blip r:embed="rId25">
            <a:extLst>
              <a:ext uri="{28A0092B-C50C-407E-A947-70E740481C1C}">
                <a14:useLocalDpi xmlns:a14="http://schemas.microsoft.com/office/drawing/2010/main" val="0"/>
              </a:ext>
            </a:extLst>
          </a:blip>
          <a:srcRect r="24036"/>
          <a:stretch/>
        </p:blipFill>
        <p:spPr bwMode="auto">
          <a:xfrm>
            <a:off x="108000" y="4320000"/>
            <a:ext cx="385296" cy="247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2024345" y="6567488"/>
            <a:ext cx="5083175" cy="2460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de-DE" sz="1000" dirty="0">
                <a:solidFill>
                  <a:schemeClr val="bg1"/>
                </a:solidFill>
              </a:rPr>
              <a:t>© </a:t>
            </a:r>
            <a:r>
              <a:rPr lang="en-GB" altLang="de-DE" sz="1000" dirty="0" err="1">
                <a:solidFill>
                  <a:schemeClr val="bg1"/>
                </a:solidFill>
              </a:rPr>
              <a:t>Eiropas</a:t>
            </a:r>
            <a:r>
              <a:rPr lang="en-GB" altLang="de-DE" sz="1000" dirty="0">
                <a:solidFill>
                  <a:schemeClr val="bg1"/>
                </a:solidFill>
              </a:rPr>
              <a:t> </a:t>
            </a:r>
            <a:r>
              <a:rPr lang="en-GB" altLang="de-DE" sz="1000" dirty="0" err="1">
                <a:solidFill>
                  <a:schemeClr val="bg1"/>
                </a:solidFill>
              </a:rPr>
              <a:t>Centrālā</a:t>
            </a:r>
            <a:r>
              <a:rPr lang="en-GB" altLang="de-DE" sz="1000" dirty="0">
                <a:solidFill>
                  <a:schemeClr val="bg1"/>
                </a:solidFill>
              </a:rPr>
              <a:t> </a:t>
            </a:r>
            <a:r>
              <a:rPr lang="en-GB" altLang="de-DE" sz="1000" dirty="0" err="1">
                <a:solidFill>
                  <a:schemeClr val="bg1"/>
                </a:solidFill>
              </a:rPr>
              <a:t>banka</a:t>
            </a:r>
            <a:r>
              <a:rPr lang="en-GB" altLang="de-DE" sz="1000" dirty="0">
                <a:solidFill>
                  <a:schemeClr val="bg1"/>
                </a:solidFill>
              </a:rPr>
              <a:t>, </a:t>
            </a:r>
            <a:r>
              <a:rPr lang="en-GB" altLang="de-DE" sz="1000" dirty="0" smtClean="0">
                <a:solidFill>
                  <a:schemeClr val="bg1"/>
                </a:solidFill>
              </a:rPr>
              <a:t>201</a:t>
            </a:r>
            <a:r>
              <a:rPr lang="lv-LV" altLang="de-DE" sz="1000" dirty="0" smtClean="0">
                <a:solidFill>
                  <a:schemeClr val="bg1"/>
                </a:solidFill>
              </a:rPr>
              <a:t>5</a:t>
            </a:r>
            <a:r>
              <a:rPr lang="en-GB" altLang="de-DE" sz="1000" dirty="0" smtClean="0">
                <a:solidFill>
                  <a:schemeClr val="bg1"/>
                </a:solidFill>
              </a:rPr>
              <a:t> </a:t>
            </a:r>
            <a:r>
              <a:rPr lang="en-GB" altLang="de-DE" sz="1000" dirty="0">
                <a:solidFill>
                  <a:schemeClr val="bg1"/>
                </a:solidFill>
              </a:rPr>
              <a:t>(</a:t>
            </a:r>
            <a:r>
              <a:rPr lang="en-GB" altLang="de-DE" sz="1000" dirty="0" err="1">
                <a:solidFill>
                  <a:schemeClr val="bg1"/>
                </a:solidFill>
              </a:rPr>
              <a:t>balstoties</a:t>
            </a:r>
            <a:r>
              <a:rPr lang="en-GB" altLang="de-DE" sz="1000" dirty="0">
                <a:solidFill>
                  <a:schemeClr val="bg1"/>
                </a:solidFill>
              </a:rPr>
              <a:t> </a:t>
            </a:r>
            <a:r>
              <a:rPr lang="en-GB" altLang="de-DE" sz="1000" dirty="0" err="1">
                <a:solidFill>
                  <a:schemeClr val="bg1"/>
                </a:solidFill>
              </a:rPr>
              <a:t>uz</a:t>
            </a:r>
            <a:r>
              <a:rPr lang="en-GB" altLang="de-DE" sz="1000" dirty="0">
                <a:solidFill>
                  <a:schemeClr val="bg1"/>
                </a:solidFill>
              </a:rPr>
              <a:t> </a:t>
            </a:r>
            <a:r>
              <a:rPr lang="en-GB" altLang="de-DE" sz="1000" i="1" dirty="0" err="1">
                <a:solidFill>
                  <a:schemeClr val="bg1"/>
                </a:solidFill>
              </a:rPr>
              <a:t>Banque</a:t>
            </a:r>
            <a:r>
              <a:rPr lang="en-GB" altLang="de-DE" sz="1000" i="1" dirty="0">
                <a:solidFill>
                  <a:schemeClr val="bg1"/>
                </a:solidFill>
              </a:rPr>
              <a:t> de France </a:t>
            </a:r>
            <a:r>
              <a:rPr lang="en-GB" altLang="de-DE" sz="1000" dirty="0" err="1">
                <a:solidFill>
                  <a:schemeClr val="bg1"/>
                </a:solidFill>
              </a:rPr>
              <a:t>sākotnējo</a:t>
            </a:r>
            <a:r>
              <a:rPr lang="en-GB" altLang="de-DE" sz="1000" dirty="0">
                <a:solidFill>
                  <a:schemeClr val="bg1"/>
                </a:solidFill>
              </a:rPr>
              <a:t> </a:t>
            </a:r>
            <a:r>
              <a:rPr lang="en-GB" altLang="de-DE" sz="1000" dirty="0" err="1">
                <a:solidFill>
                  <a:schemeClr val="bg1"/>
                </a:solidFill>
              </a:rPr>
              <a:t>koncepciju</a:t>
            </a:r>
            <a:r>
              <a:rPr lang="en-GB" altLang="de-DE" sz="1000" dirty="0">
                <a:solidFill>
                  <a:schemeClr val="bg1"/>
                </a:solidFill>
              </a:rPr>
              <a:t>)</a:t>
            </a:r>
          </a:p>
        </p:txBody>
      </p:sp>
      <p:grpSp>
        <p:nvGrpSpPr>
          <p:cNvPr id="15365" name="Gruppieren 2"/>
          <p:cNvGrpSpPr>
            <a:grpSpLocks/>
          </p:cNvGrpSpPr>
          <p:nvPr/>
        </p:nvGrpSpPr>
        <p:grpSpPr bwMode="auto">
          <a:xfrm rot="190444">
            <a:off x="1449352" y="481184"/>
            <a:ext cx="2811820" cy="1728790"/>
            <a:chOff x="1115265" y="1353757"/>
            <a:chExt cx="3453050"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25734" y="1577984"/>
              <a:ext cx="3138488" cy="128579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j-lt"/>
                </a:rPr>
                <a:t>Spēlē</a:t>
              </a:r>
              <a:r>
                <a:rPr lang="en-GB" altLang="de-DE" b="1" dirty="0">
                  <a:solidFill>
                    <a:srgbClr val="000099"/>
                  </a:solidFill>
                  <a:latin typeface="+mj-lt"/>
                </a:rPr>
                <a:t> </a:t>
              </a:r>
              <a:r>
                <a:rPr lang="en-GB" altLang="de-DE" b="1" dirty="0" err="1">
                  <a:solidFill>
                    <a:srgbClr val="000099"/>
                  </a:solidFill>
                  <a:latin typeface="+mj-lt"/>
                </a:rPr>
                <a:t>spēli</a:t>
              </a:r>
              <a:r>
                <a:rPr lang="en-GB" altLang="de-DE" b="1" dirty="0">
                  <a:solidFill>
                    <a:srgbClr val="000099"/>
                  </a:solidFill>
                  <a:latin typeface="+mj-lt"/>
                </a:rPr>
                <a:t> </a:t>
              </a:r>
              <a:r>
                <a:rPr lang="lv-LV" altLang="de-DE" b="1" dirty="0">
                  <a:solidFill>
                    <a:srgbClr val="000099"/>
                  </a:solidFill>
                  <a:latin typeface="+mj-lt"/>
                </a:rPr>
                <a:t/>
              </a:r>
              <a:br>
                <a:rPr lang="lv-LV" altLang="de-DE" b="1" dirty="0">
                  <a:solidFill>
                    <a:srgbClr val="000099"/>
                  </a:solidFill>
                  <a:latin typeface="+mj-lt"/>
                </a:rPr>
              </a:br>
              <a:r>
                <a:rPr lang="en-GB" altLang="de-DE" b="1" dirty="0">
                  <a:solidFill>
                    <a:srgbClr val="000099"/>
                  </a:solidFill>
                  <a:latin typeface="+mj-lt"/>
                </a:rPr>
                <a:t>"Euro </a:t>
              </a:r>
              <a:r>
                <a:rPr lang="en-GB" altLang="de-DE" b="1" dirty="0" smtClean="0">
                  <a:solidFill>
                    <a:srgbClr val="000099"/>
                  </a:solidFill>
                  <a:latin typeface="+mj-lt"/>
                </a:rPr>
                <a:t>Run" </a:t>
              </a:r>
              <a:br>
                <a:rPr lang="en-GB" altLang="de-DE" b="1" dirty="0" smtClean="0">
                  <a:solidFill>
                    <a:srgbClr val="000099"/>
                  </a:solidFill>
                  <a:latin typeface="+mj-lt"/>
                </a:rPr>
              </a:br>
              <a:r>
                <a:rPr lang="en-GB" altLang="de-DE" b="1" dirty="0" smtClean="0">
                  <a:solidFill>
                    <a:srgbClr val="000099"/>
                  </a:solidFill>
                  <a:latin typeface="+mj-lt"/>
                </a:rPr>
                <a:t>("</a:t>
              </a:r>
              <a:r>
                <a:rPr lang="en-GB" altLang="de-DE" b="1" dirty="0" err="1">
                  <a:solidFill>
                    <a:srgbClr val="000099"/>
                  </a:solidFill>
                  <a:latin typeface="+mj-lt"/>
                </a:rPr>
                <a:t>Eiro</a:t>
              </a:r>
              <a:r>
                <a:rPr lang="en-GB" altLang="de-DE" b="1" dirty="0">
                  <a:solidFill>
                    <a:srgbClr val="000099"/>
                  </a:solidFill>
                  <a:latin typeface="+mj-lt"/>
                </a:rPr>
                <a:t> </a:t>
              </a:r>
              <a:r>
                <a:rPr lang="en-GB" altLang="de-DE" b="1" dirty="0" err="1">
                  <a:solidFill>
                    <a:srgbClr val="000099"/>
                  </a:solidFill>
                  <a:latin typeface="+mj-lt"/>
                </a:rPr>
                <a:t>skrējiens</a:t>
              </a:r>
              <a:r>
                <a:rPr lang="en-GB" altLang="de-DE" b="1" dirty="0">
                  <a:solidFill>
                    <a:srgbClr val="000099"/>
                  </a:solidFill>
                  <a:latin typeface="+mj-lt"/>
                </a:rPr>
                <a:t>")! </a:t>
              </a:r>
              <a:endParaRPr lang="lv-LV" altLang="de-DE" b="1" dirty="0">
                <a:solidFill>
                  <a:srgbClr val="000099"/>
                </a:solidFill>
                <a:latin typeface="+mj-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802291"/>
              <a:ext cx="2727326" cy="46178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b="1" dirty="0">
                  <a:solidFill>
                    <a:srgbClr val="000099"/>
                  </a:solidFill>
                  <a:latin typeface="+mj-lt"/>
                </a:rPr>
                <a:t>Un </a:t>
              </a:r>
              <a:r>
                <a:rPr lang="en-GB" altLang="de-DE" b="1" dirty="0" err="1">
                  <a:solidFill>
                    <a:srgbClr val="000099"/>
                  </a:solidFill>
                  <a:latin typeface="+mj-lt"/>
                </a:rPr>
                <a:t>uzzini</a:t>
              </a:r>
              <a:r>
                <a:rPr lang="en-GB" altLang="de-DE" b="1" dirty="0">
                  <a:solidFill>
                    <a:srgbClr val="000099"/>
                  </a:solidFill>
                  <a:latin typeface="+mj-lt"/>
                </a:rPr>
                <a:t> </a:t>
              </a:r>
              <a:r>
                <a:rPr lang="en-GB" altLang="de-DE" b="1" dirty="0" err="1">
                  <a:solidFill>
                    <a:srgbClr val="000099"/>
                  </a:solidFill>
                  <a:latin typeface="+mj-lt"/>
                </a:rPr>
                <a:t>vairāk</a:t>
              </a:r>
              <a:r>
                <a:rPr lang="en-GB" altLang="de-DE" b="1" dirty="0">
                  <a:solidFill>
                    <a:srgbClr val="000099"/>
                  </a:solidFill>
                  <a:latin typeface="+mj-lt"/>
                </a:rPr>
                <a:t>!</a:t>
              </a:r>
            </a:p>
          </p:txBody>
        </p:sp>
      </p:grpSp>
      <p:sp>
        <p:nvSpPr>
          <p:cNvPr id="2" name="Rectangle 1"/>
          <p:cNvSpPr/>
          <p:nvPr/>
        </p:nvSpPr>
        <p:spPr>
          <a:xfrm>
            <a:off x="2775712" y="5553857"/>
            <a:ext cx="3574440" cy="414985"/>
          </a:xfrm>
          <a:prstGeom prst="rect">
            <a:avLst/>
          </a:prstGeom>
        </p:spPr>
        <p:txBody>
          <a:bodyPr wrap="none">
            <a:spAutoFit/>
          </a:bodyPr>
          <a:lstStyle/>
          <a:p>
            <a:pPr algn="ctr">
              <a:lnSpc>
                <a:spcPct val="130000"/>
              </a:lnSpc>
              <a:spcBef>
                <a:spcPct val="50000"/>
              </a:spcBef>
            </a:pPr>
            <a:r>
              <a:rPr lang="en-GB" b="1" dirty="0">
                <a:solidFill>
                  <a:srgbClr val="000099"/>
                </a:solidFill>
                <a:latin typeface="+mj-lt"/>
              </a:rPr>
              <a:t>www.jaunas-eiro-banknotes.eu</a:t>
            </a: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Eiro</a:t>
            </a:r>
            <a:r>
              <a:rPr lang="fr-FR" altLang="de-DE" sz="4000" b="1" dirty="0">
                <a:solidFill>
                  <a:srgbClr val="000099"/>
                </a:solidFill>
                <a:latin typeface="+mj-lt"/>
              </a:rPr>
              <a:t> </a:t>
            </a:r>
            <a:r>
              <a:rPr lang="fr-FR" altLang="de-DE" sz="4000" b="1" dirty="0" err="1">
                <a:solidFill>
                  <a:srgbClr val="000099"/>
                </a:solidFill>
                <a:latin typeface="+mj-lt"/>
              </a:rPr>
              <a:t>monētas</a:t>
            </a:r>
            <a:endParaRPr lang="fr-FR" altLang="de-DE" sz="4000" b="1" dirty="0">
              <a:solidFill>
                <a:srgbClr val="000099"/>
              </a:solidFill>
              <a:latin typeface="+mj-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81312" y="1337815"/>
            <a:ext cx="2160240" cy="1089529"/>
          </a:xfrm>
          <a:prstGeom prst="rect">
            <a:avLst/>
          </a:prstGeom>
        </p:spPr>
        <p:txBody>
          <a:bodyPr wrap="square">
            <a:spAutoFit/>
          </a:bodyPr>
          <a:lstStyle/>
          <a:p>
            <a:pPr lvl="1" algn="ctr">
              <a:lnSpc>
                <a:spcPct val="90000"/>
              </a:lnSpc>
              <a:buClr>
                <a:srgbClr val="FF9900"/>
              </a:buClr>
              <a:buSzPct val="205000"/>
            </a:pPr>
            <a:r>
              <a:rPr lang="pt-BR" altLang="de-DE" b="1" dirty="0">
                <a:solidFill>
                  <a:srgbClr val="000099"/>
                </a:solidFill>
                <a:latin typeface="+mj-lt"/>
              </a:rPr>
              <a:t>No kuras valsts ir katra no šīm monētām?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2" descr="O:\Kd2\ECB\Beratung\Direct Marketing\Euro 5 und 10 und 20 Euro School ppt\Praese Material\Legenden\Legende_LV.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263706" cy="396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O:\Kd2\ECB\Beratung\Direct Marketing\Euro 5 und 10 und 20 Euro School ppt\Praese Material\Inseln\Inseln_LV.png"/>
          <p:cNvPicPr>
            <a:picLocks noChangeAspect="1" noChangeArrowheads="1"/>
          </p:cNvPicPr>
          <p:nvPr/>
        </p:nvPicPr>
        <p:blipFill rotWithShape="1">
          <a:blip r:embed="rId34">
            <a:extLst>
              <a:ext uri="{28A0092B-C50C-407E-A947-70E740481C1C}">
                <a14:useLocalDpi xmlns:a14="http://schemas.microsoft.com/office/drawing/2010/main" val="0"/>
              </a:ext>
            </a:extLst>
          </a:blip>
          <a:srcRect r="24036"/>
          <a:stretch/>
        </p:blipFill>
        <p:spPr bwMode="auto">
          <a:xfrm>
            <a:off x="108000" y="4320000"/>
            <a:ext cx="385296"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Antīkais</a:t>
            </a:r>
            <a:r>
              <a:rPr lang="en-GB" sz="1600" b="1" dirty="0">
                <a:solidFill>
                  <a:srgbClr val="000099"/>
                </a:solidFill>
                <a:latin typeface="+mj-lt"/>
              </a:rPr>
              <a:t> periods</a:t>
            </a: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a:solidFill>
                  <a:srgbClr val="000099"/>
                </a:solidFill>
                <a:latin typeface="+mj-lt"/>
              </a:rPr>
              <a:t>Romānika</a:t>
            </a:r>
            <a:endParaRPr lang="en-GB" sz="1600" b="1" dirty="0">
              <a:solidFill>
                <a:srgbClr val="000099"/>
              </a:solidFill>
              <a:latin typeface="+mj-lt"/>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latin typeface="+mj-lt"/>
              </a:rPr>
              <a:t>Gotika</a:t>
            </a:r>
            <a:endParaRPr lang="en-GB" sz="1600" b="1" kern="0" dirty="0">
              <a:solidFill>
                <a:srgbClr val="000099"/>
              </a:solidFill>
              <a:latin typeface="+mj-lt"/>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de-DE" sz="4000" dirty="0">
                <a:latin typeface="+mj-lt"/>
              </a:rPr>
              <a:t> </a:t>
            </a:r>
            <a:r>
              <a:rPr lang="de-DE" altLang="de-DE" sz="4000" b="1" dirty="0" err="1">
                <a:solidFill>
                  <a:srgbClr val="000099"/>
                </a:solidFill>
                <a:latin typeface="+mj-lt"/>
              </a:rPr>
              <a:t>Eiro</a:t>
            </a:r>
            <a:r>
              <a:rPr lang="de-DE" altLang="de-DE" sz="4000" b="1" dirty="0">
                <a:solidFill>
                  <a:srgbClr val="000099"/>
                </a:solidFill>
                <a:latin typeface="+mj-lt"/>
              </a:rPr>
              <a:t> </a:t>
            </a:r>
            <a:r>
              <a:rPr lang="de-DE" altLang="de-DE" sz="4000" b="1" dirty="0" err="1">
                <a:solidFill>
                  <a:srgbClr val="000099"/>
                </a:solidFill>
                <a:latin typeface="+mj-lt"/>
              </a:rPr>
              <a:t>banknotes</a:t>
            </a:r>
            <a:r>
              <a:rPr lang="de-DE" altLang="de-DE" sz="4000" b="1" dirty="0">
                <a:solidFill>
                  <a:srgbClr val="000099"/>
                </a:solidFill>
                <a:latin typeface="+mj-lt"/>
              </a:rPr>
              <a:t>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456436" y="1435244"/>
            <a:ext cx="2882949" cy="1089529"/>
          </a:xfrm>
          <a:prstGeom prst="rect">
            <a:avLst/>
          </a:prstGeom>
        </p:spPr>
        <p:txBody>
          <a:bodyPr wrap="square">
            <a:spAutoFit/>
          </a:bodyPr>
          <a:lstStyle/>
          <a:p>
            <a:pPr lvl="1" algn="ctr">
              <a:lnSpc>
                <a:spcPct val="90000"/>
              </a:lnSpc>
              <a:buClr>
                <a:srgbClr val="FF9900"/>
              </a:buClr>
              <a:buSzPct val="205000"/>
            </a:pPr>
            <a:r>
              <a:rPr lang="en-IE" altLang="de-DE" b="1" dirty="0" err="1">
                <a:solidFill>
                  <a:srgbClr val="000099"/>
                </a:solidFill>
                <a:latin typeface="+mj-lt"/>
              </a:rPr>
              <a:t>Uz</a:t>
            </a:r>
            <a:r>
              <a:rPr lang="en-IE" altLang="de-DE" b="1" dirty="0">
                <a:solidFill>
                  <a:srgbClr val="000099"/>
                </a:solidFill>
                <a:latin typeface="+mj-lt"/>
              </a:rPr>
              <a:t> </a:t>
            </a:r>
            <a:r>
              <a:rPr lang="en-IE" altLang="de-DE" b="1" dirty="0" err="1">
                <a:solidFill>
                  <a:srgbClr val="000099"/>
                </a:solidFill>
                <a:latin typeface="+mj-lt"/>
              </a:rPr>
              <a:t>katras</a:t>
            </a:r>
            <a:r>
              <a:rPr lang="en-IE" altLang="de-DE" b="1" dirty="0">
                <a:solidFill>
                  <a:srgbClr val="000099"/>
                </a:solidFill>
                <a:latin typeface="+mj-lt"/>
              </a:rPr>
              <a:t> </a:t>
            </a:r>
            <a:r>
              <a:rPr lang="en-IE" altLang="de-DE" b="1" dirty="0" err="1">
                <a:solidFill>
                  <a:srgbClr val="000099"/>
                </a:solidFill>
                <a:latin typeface="+mj-lt"/>
              </a:rPr>
              <a:t>attēlots</a:t>
            </a:r>
            <a:r>
              <a:rPr lang="en-IE" altLang="de-DE" b="1" dirty="0">
                <a:solidFill>
                  <a:srgbClr val="000099"/>
                </a:solidFill>
                <a:latin typeface="+mj-lt"/>
              </a:rPr>
              <a:t> </a:t>
            </a:r>
            <a:r>
              <a:rPr lang="en-IE" altLang="de-DE" b="1" dirty="0" err="1">
                <a:solidFill>
                  <a:srgbClr val="000099"/>
                </a:solidFill>
                <a:latin typeface="+mj-lt"/>
              </a:rPr>
              <a:t>kāds</a:t>
            </a:r>
            <a:r>
              <a:rPr lang="en-IE" altLang="de-DE" b="1" dirty="0">
                <a:solidFill>
                  <a:srgbClr val="000099"/>
                </a:solidFill>
                <a:latin typeface="+mj-lt"/>
              </a:rPr>
              <a:t> </a:t>
            </a:r>
            <a:r>
              <a:rPr lang="en-IE" altLang="de-DE" b="1" dirty="0" err="1">
                <a:solidFill>
                  <a:srgbClr val="000099"/>
                </a:solidFill>
                <a:latin typeface="+mj-lt"/>
              </a:rPr>
              <a:t>Eiropas</a:t>
            </a:r>
            <a:r>
              <a:rPr lang="en-IE" altLang="de-DE" b="1" dirty="0">
                <a:solidFill>
                  <a:srgbClr val="000099"/>
                </a:solidFill>
                <a:latin typeface="+mj-lt"/>
              </a:rPr>
              <a:t> </a:t>
            </a:r>
            <a:r>
              <a:rPr lang="en-IE" altLang="de-DE" b="1" dirty="0" err="1">
                <a:solidFill>
                  <a:srgbClr val="000099"/>
                </a:solidFill>
                <a:latin typeface="+mj-lt"/>
              </a:rPr>
              <a:t>arhitektūras</a:t>
            </a:r>
            <a:r>
              <a:rPr lang="en-IE" altLang="de-DE" b="1" dirty="0">
                <a:solidFill>
                  <a:srgbClr val="000099"/>
                </a:solidFill>
                <a:latin typeface="+mj-lt"/>
              </a:rPr>
              <a:t> </a:t>
            </a:r>
            <a:r>
              <a:rPr lang="en-IE" altLang="de-DE" b="1" dirty="0" err="1">
                <a:solidFill>
                  <a:srgbClr val="000099"/>
                </a:solidFill>
                <a:latin typeface="+mj-lt"/>
              </a:rPr>
              <a:t>stila</a:t>
            </a:r>
            <a:r>
              <a:rPr lang="en-IE" altLang="de-DE" b="1" dirty="0">
                <a:solidFill>
                  <a:srgbClr val="000099"/>
                </a:solidFill>
                <a:latin typeface="+mj-lt"/>
              </a:rPr>
              <a:t> </a:t>
            </a:r>
            <a:r>
              <a:rPr lang="en-IE" altLang="de-DE" b="1" dirty="0" err="1" smtClean="0">
                <a:solidFill>
                  <a:srgbClr val="000099"/>
                </a:solidFill>
                <a:latin typeface="+mj-lt"/>
              </a:rPr>
              <a:t>paraugs</a:t>
            </a:r>
            <a:r>
              <a:rPr lang="en-IE" altLang="de-DE" b="1" dirty="0" smtClean="0">
                <a:solidFill>
                  <a:srgbClr val="000099"/>
                </a:solidFill>
                <a:latin typeface="+mj-lt"/>
              </a:rPr>
              <a:t>. </a:t>
            </a:r>
            <a:endParaRPr lang="en-IE" altLang="de-DE" b="1" dirty="0">
              <a:solidFill>
                <a:srgbClr val="000099"/>
              </a:solidFill>
              <a:latin typeface="+mj-lt"/>
            </a:endParaRP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99205"/>
            <a:ext cx="2880016"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latin typeface="+mj-lt"/>
              </a:rPr>
              <a:t>Renesanse</a:t>
            </a:r>
            <a:endParaRPr lang="en-GB" sz="1600" b="1" dirty="0">
              <a:solidFill>
                <a:srgbClr val="000099"/>
              </a:solidFill>
              <a:latin typeface="+mj-lt"/>
            </a:endParaRPr>
          </a:p>
        </p:txBody>
      </p:sp>
      <p:sp>
        <p:nvSpPr>
          <p:cNvPr id="20" name="TextBox 19"/>
          <p:cNvSpPr txBox="1"/>
          <p:nvPr/>
        </p:nvSpPr>
        <p:spPr>
          <a:xfrm>
            <a:off x="430289" y="6244777"/>
            <a:ext cx="2376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smtClean="0">
                <a:solidFill>
                  <a:srgbClr val="000099"/>
                </a:solidFill>
                <a:latin typeface="+mj-lt"/>
              </a:rPr>
              <a:t>Baroks</a:t>
            </a:r>
            <a:endParaRPr lang="en-GB" sz="1600" b="1" dirty="0">
              <a:solidFill>
                <a:srgbClr val="000099"/>
              </a:solidFill>
              <a:latin typeface="+mj-lt"/>
            </a:endParaRPr>
          </a:p>
        </p:txBody>
      </p:sp>
      <p:sp>
        <p:nvSpPr>
          <p:cNvPr id="21" name="TextBox 20"/>
          <p:cNvSpPr txBox="1"/>
          <p:nvPr/>
        </p:nvSpPr>
        <p:spPr>
          <a:xfrm>
            <a:off x="3222898" y="6246225"/>
            <a:ext cx="2448008"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latin typeface="+mj-lt"/>
              </a:rPr>
              <a:t>19. </a:t>
            </a:r>
            <a:r>
              <a:rPr lang="en-GB" sz="1600" b="1" dirty="0" err="1">
                <a:solidFill>
                  <a:srgbClr val="000099"/>
                </a:solidFill>
                <a:latin typeface="+mj-lt"/>
              </a:rPr>
              <a:t>gs</a:t>
            </a:r>
            <a:r>
              <a:rPr lang="en-GB" sz="1600" b="1" dirty="0">
                <a:solidFill>
                  <a:srgbClr val="000099"/>
                </a:solidFill>
                <a:latin typeface="+mj-lt"/>
              </a:rPr>
              <a:t>. </a:t>
            </a:r>
            <a:r>
              <a:rPr lang="en-GB" sz="1600" b="1" dirty="0" err="1">
                <a:solidFill>
                  <a:srgbClr val="000099"/>
                </a:solidFill>
                <a:latin typeface="+mj-lt"/>
              </a:rPr>
              <a:t>arhitektūra</a:t>
            </a:r>
            <a:endParaRPr lang="en-GB" sz="1600" b="1" dirty="0">
              <a:solidFill>
                <a:srgbClr val="000099"/>
              </a:solidFill>
              <a:latin typeface="+mj-lt"/>
            </a:endParaRPr>
          </a:p>
        </p:txBody>
      </p:sp>
      <p:sp>
        <p:nvSpPr>
          <p:cNvPr id="26" name="TextBox 25"/>
          <p:cNvSpPr txBox="1"/>
          <p:nvPr/>
        </p:nvSpPr>
        <p:spPr>
          <a:xfrm>
            <a:off x="6218659" y="6244777"/>
            <a:ext cx="2376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latin typeface="+mj-lt"/>
              </a:rPr>
              <a:t>20. </a:t>
            </a:r>
            <a:r>
              <a:rPr lang="en-GB" sz="1600" b="1" dirty="0" err="1">
                <a:solidFill>
                  <a:srgbClr val="000099"/>
                </a:solidFill>
                <a:latin typeface="+mj-lt"/>
              </a:rPr>
              <a:t>gs</a:t>
            </a:r>
            <a:r>
              <a:rPr lang="en-GB" sz="1600" b="1" dirty="0">
                <a:solidFill>
                  <a:srgbClr val="000099"/>
                </a:solidFill>
                <a:latin typeface="+mj-lt"/>
              </a:rPr>
              <a:t>. </a:t>
            </a:r>
            <a:r>
              <a:rPr lang="en-GB" sz="1600" b="1" dirty="0" err="1">
                <a:solidFill>
                  <a:srgbClr val="000099"/>
                </a:solidFill>
                <a:latin typeface="+mj-lt"/>
              </a:rPr>
              <a:t>arhitektūra</a:t>
            </a:r>
            <a:endParaRPr lang="en-GB" sz="1600" b="1" dirty="0">
              <a:solidFill>
                <a:srgbClr val="000099"/>
              </a:solidFill>
              <a:latin typeface="+mj-lt"/>
            </a:endParaRP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Eiro</a:t>
            </a:r>
            <a:r>
              <a:rPr lang="fr-FR" altLang="de-DE" sz="4000" b="1" dirty="0">
                <a:solidFill>
                  <a:srgbClr val="000099"/>
                </a:solidFill>
                <a:latin typeface="+mj-lt"/>
              </a:rPr>
              <a:t> </a:t>
            </a:r>
            <a:r>
              <a:rPr lang="fr-FR" altLang="de-DE" sz="4000" b="1" dirty="0" err="1">
                <a:solidFill>
                  <a:srgbClr val="000099"/>
                </a:solidFill>
                <a:latin typeface="+mj-lt"/>
              </a:rPr>
              <a:t>banknotes</a:t>
            </a:r>
            <a:r>
              <a:rPr lang="fr-FR" altLang="de-DE" sz="4000" b="1" dirty="0">
                <a:solidFill>
                  <a:srgbClr val="000099"/>
                </a:solidFill>
                <a:latin typeface="+mj-lt"/>
              </a:rPr>
              <a:t>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it-IT" b="1" dirty="0" err="1">
                <a:solidFill>
                  <a:srgbClr val="000099"/>
                </a:solidFill>
                <a:latin typeface="+mj-lt"/>
              </a:rPr>
              <a:t>Uz</a:t>
            </a:r>
            <a:r>
              <a:rPr lang="it-IT" b="1" dirty="0">
                <a:solidFill>
                  <a:srgbClr val="000099"/>
                </a:solidFill>
                <a:latin typeface="+mj-lt"/>
              </a:rPr>
              <a:t> </a:t>
            </a:r>
            <a:r>
              <a:rPr lang="it-IT" b="1" dirty="0" err="1">
                <a:solidFill>
                  <a:srgbClr val="000099"/>
                </a:solidFill>
                <a:latin typeface="+mj-lt"/>
              </a:rPr>
              <a:t>tām</a:t>
            </a:r>
            <a:r>
              <a:rPr lang="it-IT" b="1" dirty="0">
                <a:solidFill>
                  <a:srgbClr val="000099"/>
                </a:solidFill>
                <a:latin typeface="+mj-lt"/>
              </a:rPr>
              <a:t> </a:t>
            </a:r>
            <a:r>
              <a:rPr lang="it-IT" b="1" dirty="0" err="1">
                <a:solidFill>
                  <a:srgbClr val="000099"/>
                </a:solidFill>
                <a:latin typeface="+mj-lt"/>
              </a:rPr>
              <a:t>attēloti</a:t>
            </a:r>
            <a:r>
              <a:rPr lang="it-IT" b="1" dirty="0">
                <a:solidFill>
                  <a:srgbClr val="000099"/>
                </a:solidFill>
                <a:latin typeface="+mj-lt"/>
              </a:rPr>
              <a:t> </a:t>
            </a:r>
            <a:r>
              <a:rPr lang="it-IT" b="1" dirty="0" err="1">
                <a:solidFill>
                  <a:srgbClr val="000099"/>
                </a:solidFill>
                <a:latin typeface="+mj-lt"/>
              </a:rPr>
              <a:t>logi</a:t>
            </a:r>
            <a:r>
              <a:rPr lang="it-IT" b="1" dirty="0">
                <a:solidFill>
                  <a:srgbClr val="000099"/>
                </a:solidFill>
                <a:latin typeface="+mj-lt"/>
              </a:rPr>
              <a:t>, </a:t>
            </a:r>
            <a:r>
              <a:rPr lang="it-IT" b="1" dirty="0" err="1">
                <a:solidFill>
                  <a:srgbClr val="000099"/>
                </a:solidFill>
                <a:latin typeface="+mj-lt"/>
              </a:rPr>
              <a:t>durvis</a:t>
            </a:r>
            <a:r>
              <a:rPr lang="it-IT" b="1" dirty="0">
                <a:solidFill>
                  <a:srgbClr val="000099"/>
                </a:solidFill>
                <a:latin typeface="+mj-lt"/>
              </a:rPr>
              <a:t> un </a:t>
            </a:r>
            <a:r>
              <a:rPr lang="it-IT" b="1" dirty="0" err="1" smtClean="0">
                <a:solidFill>
                  <a:srgbClr val="000099"/>
                </a:solidFill>
                <a:latin typeface="+mj-lt"/>
              </a:rPr>
              <a:t>tilti</a:t>
            </a:r>
            <a:r>
              <a:rPr lang="it-IT" b="1" dirty="0" smtClean="0">
                <a:solidFill>
                  <a:srgbClr val="000099"/>
                </a:solidFill>
                <a:latin typeface="+mj-lt"/>
              </a:rPr>
              <a:t>. </a:t>
            </a:r>
            <a:endParaRPr lang="it-IT" b="1" dirty="0">
              <a:solidFill>
                <a:srgbClr val="000099"/>
              </a:solidFill>
              <a:latin typeface="+mj-lt"/>
            </a:endParaRP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en-GB" sz="1600" b="1" dirty="0" err="1">
                <a:solidFill>
                  <a:srgbClr val="000099"/>
                </a:solidFill>
                <a:latin typeface="+mj-lt"/>
              </a:rPr>
              <a:t>Tilti</a:t>
            </a:r>
            <a:r>
              <a:rPr lang="en-GB" sz="1600" b="1" dirty="0">
                <a:solidFill>
                  <a:srgbClr val="000099"/>
                </a:solidFill>
                <a:latin typeface="+mj-lt"/>
              </a:rPr>
              <a:t> </a:t>
            </a:r>
            <a:r>
              <a:rPr lang="en-GB" sz="1600" b="1" dirty="0" err="1">
                <a:solidFill>
                  <a:srgbClr val="000099"/>
                </a:solidFill>
                <a:latin typeface="+mj-lt"/>
              </a:rPr>
              <a:t>metaforiski</a:t>
            </a:r>
            <a:r>
              <a:rPr lang="en-GB" sz="1600" b="1" dirty="0">
                <a:solidFill>
                  <a:srgbClr val="000099"/>
                </a:solidFill>
                <a:latin typeface="+mj-lt"/>
              </a:rPr>
              <a:t> </a:t>
            </a:r>
            <a:r>
              <a:rPr lang="en-GB" sz="1600" b="1" dirty="0" err="1">
                <a:solidFill>
                  <a:srgbClr val="000099"/>
                </a:solidFill>
                <a:latin typeface="+mj-lt"/>
              </a:rPr>
              <a:t>ataino</a:t>
            </a:r>
            <a:r>
              <a:rPr lang="en-GB" sz="1600" b="1" dirty="0">
                <a:solidFill>
                  <a:srgbClr val="000099"/>
                </a:solidFill>
                <a:latin typeface="+mj-lt"/>
              </a:rPr>
              <a:t> </a:t>
            </a:r>
            <a:r>
              <a:rPr lang="en-GB" sz="1600" b="1" dirty="0" err="1">
                <a:solidFill>
                  <a:srgbClr val="000099"/>
                </a:solidFill>
                <a:latin typeface="+mj-lt"/>
              </a:rPr>
              <a:t>komunikāciju</a:t>
            </a:r>
            <a:r>
              <a:rPr lang="en-GB" sz="1600" b="1" dirty="0">
                <a:solidFill>
                  <a:srgbClr val="000099"/>
                </a:solidFill>
                <a:latin typeface="+mj-lt"/>
              </a:rPr>
              <a:t> </a:t>
            </a:r>
            <a:r>
              <a:rPr lang="en-GB" sz="1600" b="1" dirty="0" err="1">
                <a:solidFill>
                  <a:srgbClr val="000099"/>
                </a:solidFill>
                <a:latin typeface="+mj-lt"/>
              </a:rPr>
              <a:t>starp</a:t>
            </a:r>
            <a:r>
              <a:rPr lang="en-GB" sz="1600" b="1" dirty="0">
                <a:solidFill>
                  <a:srgbClr val="000099"/>
                </a:solidFill>
                <a:latin typeface="+mj-lt"/>
              </a:rPr>
              <a:t> </a:t>
            </a:r>
            <a:r>
              <a:rPr lang="en-GB" sz="1600" b="1" dirty="0" err="1">
                <a:solidFill>
                  <a:srgbClr val="000099"/>
                </a:solidFill>
                <a:latin typeface="+mj-lt"/>
              </a:rPr>
              <a:t>Eiropas</a:t>
            </a:r>
            <a:r>
              <a:rPr lang="en-GB" sz="1600" b="1" dirty="0">
                <a:solidFill>
                  <a:srgbClr val="000099"/>
                </a:solidFill>
                <a:latin typeface="+mj-lt"/>
              </a:rPr>
              <a:t> </a:t>
            </a:r>
            <a:r>
              <a:rPr lang="en-GB" sz="1600" b="1" dirty="0" err="1">
                <a:solidFill>
                  <a:srgbClr val="000099"/>
                </a:solidFill>
                <a:latin typeface="+mj-lt"/>
              </a:rPr>
              <a:t>tautām</a:t>
            </a:r>
            <a:r>
              <a:rPr lang="en-GB" sz="1600" b="1" dirty="0">
                <a:solidFill>
                  <a:srgbClr val="000099"/>
                </a:solidFill>
                <a:latin typeface="+mj-lt"/>
              </a:rPr>
              <a:t> un </a:t>
            </a:r>
            <a:r>
              <a:rPr lang="en-GB" sz="1600" b="1" dirty="0" err="1">
                <a:solidFill>
                  <a:srgbClr val="000099"/>
                </a:solidFill>
                <a:latin typeface="+mj-lt"/>
              </a:rPr>
              <a:t>Eiropu</a:t>
            </a:r>
            <a:r>
              <a:rPr lang="en-GB" sz="1600" b="1" dirty="0">
                <a:solidFill>
                  <a:srgbClr val="000099"/>
                </a:solidFill>
                <a:latin typeface="+mj-lt"/>
              </a:rPr>
              <a:t> un </a:t>
            </a:r>
            <a:r>
              <a:rPr lang="en-GB" sz="1600" b="1" dirty="0" err="1">
                <a:solidFill>
                  <a:srgbClr val="000099"/>
                </a:solidFill>
                <a:latin typeface="+mj-lt"/>
              </a:rPr>
              <a:t>pārējo</a:t>
            </a:r>
            <a:r>
              <a:rPr lang="en-GB" sz="1600" b="1" dirty="0">
                <a:solidFill>
                  <a:srgbClr val="000099"/>
                </a:solidFill>
                <a:latin typeface="+mj-lt"/>
              </a:rPr>
              <a:t> </a:t>
            </a:r>
            <a:r>
              <a:rPr lang="en-GB" sz="1600" b="1" dirty="0" err="1">
                <a:solidFill>
                  <a:srgbClr val="000099"/>
                </a:solidFill>
                <a:latin typeface="+mj-lt"/>
              </a:rPr>
              <a:t>pasauli</a:t>
            </a:r>
            <a:r>
              <a:rPr lang="en-GB" sz="1600" b="1" dirty="0">
                <a:solidFill>
                  <a:srgbClr val="000099"/>
                </a:solidFill>
                <a:latin typeface="+mj-lt"/>
              </a:rPr>
              <a:t>.</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Eiro</a:t>
            </a:r>
            <a:r>
              <a:rPr lang="fr-FR" altLang="de-DE" sz="4000" b="1" dirty="0">
                <a:solidFill>
                  <a:srgbClr val="000099"/>
                </a:solidFill>
                <a:latin typeface="+mj-lt"/>
              </a:rPr>
              <a:t> </a:t>
            </a:r>
            <a:r>
              <a:rPr lang="fr-FR" altLang="de-DE" sz="4000" b="1" dirty="0" err="1">
                <a:solidFill>
                  <a:srgbClr val="000099"/>
                </a:solidFill>
                <a:latin typeface="+mj-lt"/>
              </a:rPr>
              <a:t>banknotes</a:t>
            </a:r>
            <a:r>
              <a:rPr lang="fr-FR" altLang="de-DE" sz="4000" b="1" dirty="0">
                <a:solidFill>
                  <a:srgbClr val="000099"/>
                </a:solidFill>
                <a:latin typeface="+mj-lt"/>
              </a:rPr>
              <a:t> </a:t>
            </a: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Gill Sans MT" pitchFamily="34" charset="0"/>
                </a:rPr>
                <a:t>   </a:t>
              </a:r>
            </a:p>
          </p:txBody>
        </p:sp>
        <p:sp>
          <p:nvSpPr>
            <p:cNvPr id="4" name="Rechteck 3"/>
            <p:cNvSpPr/>
            <p:nvPr/>
          </p:nvSpPr>
          <p:spPr>
            <a:xfrm>
              <a:off x="5436096" y="1620089"/>
              <a:ext cx="3311975" cy="584775"/>
            </a:xfrm>
            <a:prstGeom prst="rect">
              <a:avLst/>
            </a:prstGeom>
          </p:spPr>
          <p:txBody>
            <a:bodyPr wrap="square" anchor="ctr" anchorCtr="0">
              <a:noAutofit/>
            </a:bodyPr>
            <a:lstStyle/>
            <a:p>
              <a:pPr algn="ctr"/>
              <a:r>
                <a:rPr lang="en-IE" altLang="de-DE" sz="1600" b="1" dirty="0" err="1">
                  <a:solidFill>
                    <a:srgbClr val="000099"/>
                  </a:solidFill>
                  <a:latin typeface="+mj-lt"/>
                </a:rPr>
                <a:t>Logi</a:t>
              </a:r>
              <a:r>
                <a:rPr lang="en-IE" altLang="de-DE" sz="1600" b="1" dirty="0">
                  <a:solidFill>
                    <a:srgbClr val="000099"/>
                  </a:solidFill>
                  <a:latin typeface="+mj-lt"/>
                </a:rPr>
                <a:t> un </a:t>
              </a:r>
              <a:r>
                <a:rPr lang="en-IE" altLang="de-DE" sz="1600" b="1" dirty="0" err="1">
                  <a:solidFill>
                    <a:srgbClr val="000099"/>
                  </a:solidFill>
                  <a:latin typeface="+mj-lt"/>
                </a:rPr>
                <a:t>durvis</a:t>
              </a:r>
              <a:r>
                <a:rPr lang="en-IE" altLang="de-DE" sz="1600" b="1" dirty="0">
                  <a:solidFill>
                    <a:srgbClr val="000099"/>
                  </a:solidFill>
                  <a:latin typeface="+mj-lt"/>
                </a:rPr>
                <a:t> </a:t>
              </a:r>
              <a:r>
                <a:rPr lang="en-IE" altLang="de-DE" sz="1600" b="1" dirty="0" err="1">
                  <a:solidFill>
                    <a:srgbClr val="000099"/>
                  </a:solidFill>
                  <a:latin typeface="+mj-lt"/>
                </a:rPr>
                <a:t>simbolizē</a:t>
              </a:r>
              <a:r>
                <a:rPr lang="en-IE" altLang="de-DE" sz="1600" b="1" dirty="0">
                  <a:solidFill>
                    <a:srgbClr val="000099"/>
                  </a:solidFill>
                  <a:latin typeface="+mj-lt"/>
                </a:rPr>
                <a:t> </a:t>
              </a:r>
              <a:r>
                <a:rPr lang="en-IE" altLang="de-DE" sz="1600" b="1" dirty="0" err="1">
                  <a:solidFill>
                    <a:srgbClr val="000099"/>
                  </a:solidFill>
                  <a:latin typeface="+mj-lt"/>
                </a:rPr>
                <a:t>Eiropas</a:t>
              </a:r>
              <a:r>
                <a:rPr lang="en-IE" altLang="de-DE" sz="1600" b="1" dirty="0">
                  <a:solidFill>
                    <a:srgbClr val="000099"/>
                  </a:solidFill>
                  <a:latin typeface="+mj-lt"/>
                </a:rPr>
                <a:t> </a:t>
              </a:r>
              <a:r>
                <a:rPr lang="en-IE" altLang="de-DE" sz="1600" b="1" dirty="0" err="1">
                  <a:solidFill>
                    <a:srgbClr val="000099"/>
                  </a:solidFill>
                  <a:latin typeface="+mj-lt"/>
                </a:rPr>
                <a:t>atvērtības</a:t>
              </a:r>
              <a:r>
                <a:rPr lang="en-IE" altLang="de-DE" sz="1600" b="1" dirty="0">
                  <a:solidFill>
                    <a:srgbClr val="000099"/>
                  </a:solidFill>
                  <a:latin typeface="+mj-lt"/>
                </a:rPr>
                <a:t> un </a:t>
              </a:r>
              <a:r>
                <a:rPr lang="en-IE" altLang="de-DE" sz="1600" b="1" dirty="0" err="1">
                  <a:solidFill>
                    <a:srgbClr val="000099"/>
                  </a:solidFill>
                  <a:latin typeface="+mj-lt"/>
                </a:rPr>
                <a:t>sadarbības</a:t>
              </a:r>
              <a:r>
                <a:rPr lang="en-IE" altLang="de-DE" sz="1600" b="1" dirty="0">
                  <a:solidFill>
                    <a:srgbClr val="000099"/>
                  </a:solidFill>
                  <a:latin typeface="+mj-lt"/>
                </a:rPr>
                <a:t> </a:t>
              </a:r>
              <a:r>
                <a:rPr lang="en-IE" altLang="de-DE" sz="1600" b="1" dirty="0" err="1">
                  <a:solidFill>
                    <a:srgbClr val="000099"/>
                  </a:solidFill>
                  <a:latin typeface="+mj-lt"/>
                </a:rPr>
                <a:t>garu</a:t>
              </a:r>
              <a:r>
                <a:rPr lang="en-IE" altLang="de-DE" sz="1600" b="1" dirty="0">
                  <a:solidFill>
                    <a:srgbClr val="000099"/>
                  </a:solidFill>
                  <a:latin typeface="+mj-lt"/>
                </a:rPr>
                <a:t>.</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622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216831"/>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226356"/>
            <a:ext cx="2340000" cy="2520000"/>
          </a:xfrm>
          <a:prstGeom prst="rect">
            <a:avLst/>
          </a:prstGeom>
          <a:noFill/>
          <a:ln w="19050">
            <a:solidFill>
              <a:schemeClr val="bg1"/>
            </a:solidFill>
          </a:ln>
          <a:effectLst>
            <a:softEdge rad="0"/>
          </a:effectLst>
        </p:spPr>
      </p:pic>
      <p:sp>
        <p:nvSpPr>
          <p:cNvPr id="9" name="TextBox 8"/>
          <p:cNvSpPr txBox="1"/>
          <p:nvPr/>
        </p:nvSpPr>
        <p:spPr>
          <a:xfrm>
            <a:off x="6228184" y="5877360"/>
            <a:ext cx="2340000" cy="784830"/>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en-GB" sz="1500" b="1" kern="0" dirty="0" err="1">
                <a:solidFill>
                  <a:srgbClr val="000099"/>
                </a:solidFill>
                <a:latin typeface="+mj-lt"/>
              </a:rPr>
              <a:t>Eiropa</a:t>
            </a:r>
            <a:r>
              <a:rPr lang="en-GB" sz="1500" b="1" kern="0" dirty="0">
                <a:solidFill>
                  <a:srgbClr val="000099"/>
                </a:solidFill>
                <a:latin typeface="+mj-lt"/>
              </a:rPr>
              <a:t> </a:t>
            </a:r>
            <a:r>
              <a:rPr lang="en-GB" sz="1500" b="1" kern="0" dirty="0" err="1">
                <a:solidFill>
                  <a:srgbClr val="000099"/>
                </a:solidFill>
                <a:latin typeface="+mj-lt"/>
              </a:rPr>
              <a:t>jauno</a:t>
            </a:r>
            <a:r>
              <a:rPr lang="en-GB" sz="1500" b="1" kern="0" dirty="0">
                <a:solidFill>
                  <a:srgbClr val="000099"/>
                </a:solidFill>
                <a:latin typeface="+mj-lt"/>
              </a:rPr>
              <a:t> </a:t>
            </a:r>
            <a:r>
              <a:rPr lang="en-GB" sz="1500" b="1" kern="0" dirty="0" err="1">
                <a:solidFill>
                  <a:srgbClr val="000099"/>
                </a:solidFill>
                <a:latin typeface="+mj-lt"/>
              </a:rPr>
              <a:t>banknošu</a:t>
            </a:r>
            <a:r>
              <a:rPr lang="en-GB" sz="1500" b="1" kern="0" dirty="0">
                <a:solidFill>
                  <a:srgbClr val="000099"/>
                </a:solidFill>
                <a:latin typeface="+mj-lt"/>
              </a:rPr>
              <a:t> </a:t>
            </a:r>
            <a:r>
              <a:rPr lang="en-GB" sz="1500" b="1" kern="0" dirty="0" err="1">
                <a:solidFill>
                  <a:srgbClr val="000099"/>
                </a:solidFill>
                <a:latin typeface="+mj-lt"/>
              </a:rPr>
              <a:t>pretviltošanas</a:t>
            </a:r>
            <a:r>
              <a:rPr lang="en-GB" sz="1500" b="1" kern="0" dirty="0">
                <a:solidFill>
                  <a:srgbClr val="000099"/>
                </a:solidFill>
                <a:latin typeface="+mj-lt"/>
              </a:rPr>
              <a:t> </a:t>
            </a:r>
            <a:r>
              <a:rPr lang="en-GB" sz="1500" b="1" kern="0" dirty="0" err="1">
                <a:solidFill>
                  <a:srgbClr val="000099"/>
                </a:solidFill>
                <a:latin typeface="+mj-lt"/>
              </a:rPr>
              <a:t>elementos</a:t>
            </a:r>
            <a:r>
              <a:rPr lang="en-GB" sz="1500" b="1" kern="0" dirty="0">
                <a:solidFill>
                  <a:srgbClr val="000099"/>
                </a:solidFill>
                <a:latin typeface="+mj-lt"/>
              </a:rPr>
              <a:t> </a:t>
            </a: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err="1">
                <a:solidFill>
                  <a:srgbClr val="000099"/>
                </a:solidFill>
                <a:latin typeface="+mj-lt"/>
              </a:rPr>
              <a:t>Eiropa</a:t>
            </a:r>
            <a:endParaRPr lang="en-GB" altLang="de-DE" sz="4000" b="1" dirty="0">
              <a:solidFill>
                <a:srgbClr val="000099"/>
              </a:solidFill>
              <a:latin typeface="+mj-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810339" y="1165548"/>
            <a:ext cx="3001037" cy="1569660"/>
          </a:xfrm>
          <a:prstGeom prst="rect">
            <a:avLst/>
          </a:prstGeom>
        </p:spPr>
        <p:txBody>
          <a:bodyPr wrap="square">
            <a:spAutoFit/>
          </a:bodyPr>
          <a:lstStyle/>
          <a:p>
            <a:pPr algn="ctr"/>
            <a:r>
              <a:rPr lang="lv-LV" sz="1600" b="1" dirty="0">
                <a:solidFill>
                  <a:srgbClr val="000099"/>
                </a:solidFill>
                <a:latin typeface="+mj-lt"/>
              </a:rPr>
              <a:t>Sveiki! </a:t>
            </a:r>
          </a:p>
          <a:p>
            <a:pPr algn="ctr"/>
            <a:r>
              <a:rPr lang="lv-LV" sz="1600" b="1" dirty="0">
                <a:solidFill>
                  <a:srgbClr val="000099"/>
                </a:solidFill>
                <a:latin typeface="+mj-lt"/>
              </a:rPr>
              <a:t>Mans vārds ir Eiropa. </a:t>
            </a:r>
          </a:p>
          <a:p>
            <a:pPr algn="ctr"/>
            <a:r>
              <a:rPr lang="lv-LV" sz="1600" b="1" dirty="0">
                <a:solidFill>
                  <a:srgbClr val="000099"/>
                </a:solidFill>
                <a:latin typeface="+mj-lt"/>
              </a:rPr>
              <a:t>Esmu princese no grieķu mītiem. </a:t>
            </a:r>
          </a:p>
          <a:p>
            <a:pPr algn="ctr"/>
            <a:r>
              <a:rPr lang="lv-LV" sz="1600" b="1" dirty="0">
                <a:solidFill>
                  <a:srgbClr val="000099"/>
                </a:solidFill>
                <a:latin typeface="+mj-lt"/>
              </a:rPr>
              <a:t>Eiropas kontinents nes manu vārdu.</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877360"/>
            <a:ext cx="2340000" cy="8316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707904" y="5980972"/>
            <a:ext cx="2016224" cy="553998"/>
          </a:xfrm>
          <a:prstGeom prst="rect">
            <a:avLst/>
          </a:prstGeom>
          <a:noFill/>
        </p:spPr>
        <p:txBody>
          <a:bodyPr wrap="square" rtlCol="0">
            <a:spAutoFit/>
          </a:bodyPr>
          <a:lstStyle/>
          <a:p>
            <a:pPr marL="0" indent="0" algn="ctr">
              <a:buFontTx/>
              <a:buNone/>
            </a:pPr>
            <a:r>
              <a:rPr lang="pt-BR" sz="1500" b="1" kern="0" dirty="0">
                <a:solidFill>
                  <a:srgbClr val="000099"/>
                </a:solidFill>
                <a:latin typeface="+mj-lt"/>
              </a:rPr>
              <a:t>Grieķu vāze ar Eiropas attēlu</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87995" cy="1551014"/>
            <a:chOff x="4546283" y="1427616"/>
            <a:chExt cx="1587995" cy="1551014"/>
          </a:xfrm>
          <a:effectLst>
            <a:outerShdw blurRad="50800" dist="38100" dir="16200000" algn="tl" rotWithShape="0">
              <a:prstClr val="black">
                <a:alpha val="40000"/>
              </a:prst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703540" y="1809510"/>
              <a:ext cx="1430738" cy="369332"/>
            </a:xfrm>
            <a:prstGeom prst="rect">
              <a:avLst/>
            </a:prstGeom>
          </p:spPr>
          <p:txBody>
            <a:bodyPr wrap="square">
              <a:spAutoFit/>
            </a:bodyPr>
            <a:lstStyle/>
            <a:p>
              <a:pPr algn="ctr"/>
              <a:r>
                <a:rPr lang="en-GB" sz="1750" b="1" dirty="0" smtClean="0">
                  <a:solidFill>
                    <a:srgbClr val="000099"/>
                  </a:solidFill>
                  <a:latin typeface="+mj-lt"/>
                </a:rPr>
                <a:t>…</a:t>
              </a:r>
              <a:r>
                <a:rPr lang="en-GB" sz="1750" b="1" dirty="0" err="1" smtClean="0">
                  <a:solidFill>
                    <a:srgbClr val="000099"/>
                  </a:solidFill>
                  <a:latin typeface="+mj-lt"/>
                </a:rPr>
                <a:t>apskati</a:t>
              </a:r>
              <a:r>
                <a:rPr lang="en-GB" sz="1750" b="1" dirty="0">
                  <a:solidFill>
                    <a:srgbClr val="000099"/>
                  </a:solidFill>
                  <a:latin typeface="+mj-lt"/>
                </a:rPr>
                <a:t>...</a:t>
              </a:r>
            </a:p>
          </p:txBody>
        </p:sp>
      </p:grpSp>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4">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5">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347864" y="5809625"/>
            <a:ext cx="2376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3800" b="1" dirty="0" err="1">
                <a:solidFill>
                  <a:srgbClr val="000099"/>
                </a:solidFill>
                <a:latin typeface="+mj-lt"/>
              </a:rPr>
              <a:t>Apskati</a:t>
            </a:r>
            <a:r>
              <a:rPr lang="en-GB" altLang="de-DE" sz="3800" b="1" dirty="0">
                <a:solidFill>
                  <a:srgbClr val="000099"/>
                </a:solidFill>
                <a:latin typeface="+mj-lt"/>
              </a:rPr>
              <a:t>!</a:t>
            </a:r>
          </a:p>
        </p:txBody>
      </p:sp>
      <p:sp>
        <p:nvSpPr>
          <p:cNvPr id="9220" name="Text Box 45"/>
          <p:cNvSpPr txBox="1">
            <a:spLocks noChangeArrowheads="1"/>
          </p:cNvSpPr>
          <p:nvPr/>
        </p:nvSpPr>
        <p:spPr bwMode="auto">
          <a:xfrm>
            <a:off x="179512" y="5809738"/>
            <a:ext cx="2376265"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3800" b="1" dirty="0" err="1">
                <a:solidFill>
                  <a:srgbClr val="000099"/>
                </a:solidFill>
                <a:latin typeface="+mj-lt"/>
              </a:rPr>
              <a:t>Aptausti</a:t>
            </a:r>
            <a:r>
              <a:rPr lang="en-US" altLang="de-DE" sz="3800" b="1" dirty="0">
                <a:solidFill>
                  <a:srgbClr val="000099"/>
                </a:solidFill>
                <a:latin typeface="+mj-lt"/>
              </a:rPr>
              <a:t>!</a:t>
            </a: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en-GB" altLang="de-DE" sz="3600" b="1" dirty="0" err="1">
                <a:solidFill>
                  <a:srgbClr val="000099"/>
                </a:solidFill>
                <a:latin typeface="+mj-lt"/>
              </a:rPr>
              <a:t>Kā</a:t>
            </a:r>
            <a:r>
              <a:rPr lang="en-GB" altLang="de-DE" sz="3600" b="1" dirty="0">
                <a:solidFill>
                  <a:srgbClr val="000099"/>
                </a:solidFill>
                <a:latin typeface="+mj-lt"/>
              </a:rPr>
              <a:t> </a:t>
            </a:r>
            <a:r>
              <a:rPr lang="en-GB" altLang="de-DE" sz="3600" b="1" dirty="0" err="1">
                <a:solidFill>
                  <a:srgbClr val="000099"/>
                </a:solidFill>
                <a:latin typeface="+mj-lt"/>
              </a:rPr>
              <a:t>var</a:t>
            </a:r>
            <a:r>
              <a:rPr lang="en-GB" altLang="de-DE" sz="3600" b="1" dirty="0">
                <a:solidFill>
                  <a:srgbClr val="000099"/>
                </a:solidFill>
                <a:latin typeface="+mj-lt"/>
              </a:rPr>
              <a:t> </a:t>
            </a:r>
            <a:r>
              <a:rPr lang="en-GB" altLang="de-DE" sz="3600" b="1" dirty="0" err="1">
                <a:solidFill>
                  <a:srgbClr val="000099"/>
                </a:solidFill>
                <a:latin typeface="+mj-lt"/>
              </a:rPr>
              <a:t>noteikt</a:t>
            </a:r>
            <a:r>
              <a:rPr lang="en-GB" altLang="de-DE" sz="3600" b="1" dirty="0">
                <a:solidFill>
                  <a:srgbClr val="000099"/>
                </a:solidFill>
                <a:latin typeface="+mj-lt"/>
              </a:rPr>
              <a:t>, </a:t>
            </a:r>
          </a:p>
          <a:p>
            <a:pPr algn="ctr" eaLnBrk="1" hangingPunct="1">
              <a:spcBef>
                <a:spcPts val="0"/>
              </a:spcBef>
            </a:pPr>
            <a:r>
              <a:rPr lang="en-GB" altLang="de-DE" sz="3600" b="1" dirty="0" err="1">
                <a:solidFill>
                  <a:srgbClr val="000099"/>
                </a:solidFill>
                <a:latin typeface="+mj-lt"/>
              </a:rPr>
              <a:t>ka</a:t>
            </a:r>
            <a:r>
              <a:rPr lang="en-GB" altLang="de-DE" sz="3600" b="1" dirty="0">
                <a:solidFill>
                  <a:srgbClr val="000099"/>
                </a:solidFill>
                <a:latin typeface="+mj-lt"/>
              </a:rPr>
              <a:t> </a:t>
            </a:r>
            <a:r>
              <a:rPr lang="en-GB" altLang="de-DE" sz="3600" b="1" dirty="0" smtClean="0">
                <a:solidFill>
                  <a:srgbClr val="000099"/>
                </a:solidFill>
                <a:latin typeface="+mj-lt"/>
              </a:rPr>
              <a:t>banknote </a:t>
            </a:r>
            <a:r>
              <a:rPr lang="en-GB" altLang="de-DE" sz="3600" b="1" dirty="0" err="1">
                <a:solidFill>
                  <a:srgbClr val="000099"/>
                </a:solidFill>
                <a:latin typeface="+mj-lt"/>
              </a:rPr>
              <a:t>ir</a:t>
            </a:r>
            <a:r>
              <a:rPr lang="en-GB" altLang="de-DE" sz="3600" b="1" dirty="0">
                <a:solidFill>
                  <a:srgbClr val="000099"/>
                </a:solidFill>
                <a:latin typeface="+mj-lt"/>
              </a:rPr>
              <a:t> </a:t>
            </a:r>
            <a:r>
              <a:rPr lang="en-GB" altLang="de-DE" sz="3600" b="1" dirty="0" err="1" smtClean="0">
                <a:solidFill>
                  <a:srgbClr val="000099"/>
                </a:solidFill>
                <a:latin typeface="+mj-lt"/>
              </a:rPr>
              <a:t>īsta</a:t>
            </a:r>
            <a:r>
              <a:rPr lang="en-GB" altLang="de-DE" sz="3600" b="1" dirty="0" smtClean="0">
                <a:solidFill>
                  <a:srgbClr val="000099"/>
                </a:solidFill>
                <a:latin typeface="+mj-lt"/>
              </a:rPr>
              <a:t>? </a:t>
            </a:r>
            <a:endParaRPr lang="lv-LV" altLang="de-DE" sz="3600" b="1" dirty="0">
              <a:solidFill>
                <a:srgbClr val="000099"/>
              </a:solidFill>
              <a:latin typeface="+mj-lt"/>
            </a:endParaRPr>
          </a:p>
        </p:txBody>
      </p:sp>
      <p:grpSp>
        <p:nvGrpSpPr>
          <p:cNvPr id="4" name="Gruppieren 3"/>
          <p:cNvGrpSpPr/>
          <p:nvPr/>
        </p:nvGrpSpPr>
        <p:grpSpPr>
          <a:xfrm>
            <a:off x="1657492" y="1508640"/>
            <a:ext cx="1660063" cy="1542493"/>
            <a:chOff x="1657492" y="1508640"/>
            <a:chExt cx="1660063" cy="1542493"/>
          </a:xfrm>
          <a:effectLst>
            <a:outerShdw blurRad="50800" dist="38100" dir="16200000" algn="tl" rotWithShape="0">
              <a:prstClr val="black">
                <a:alpha val="40000"/>
              </a:prst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772816"/>
              <a:ext cx="1402832" cy="646331"/>
            </a:xfrm>
            <a:prstGeom prst="rect">
              <a:avLst/>
            </a:prstGeom>
          </p:spPr>
          <p:txBody>
            <a:bodyPr wrap="square">
              <a:spAutoFit/>
            </a:bodyPr>
            <a:lstStyle/>
            <a:p>
              <a:pPr algn="ctr"/>
              <a:r>
                <a:rPr lang="en-GB" sz="1750" b="1" dirty="0" err="1">
                  <a:solidFill>
                    <a:srgbClr val="000099"/>
                  </a:solidFill>
                  <a:latin typeface="+mj-lt"/>
                </a:rPr>
                <a:t>Vienkārši</a:t>
              </a:r>
              <a:r>
                <a:rPr lang="en-GB" sz="1750" b="1" dirty="0">
                  <a:solidFill>
                    <a:srgbClr val="000099"/>
                  </a:solidFill>
                  <a:latin typeface="+mj-lt"/>
                </a:rPr>
                <a:t>! </a:t>
              </a:r>
              <a:r>
                <a:rPr lang="en-GB" sz="1750" b="1" dirty="0" err="1">
                  <a:solidFill>
                    <a:srgbClr val="000099"/>
                  </a:solidFill>
                  <a:latin typeface="+mj-lt"/>
                </a:rPr>
                <a:t>Aptausti</a:t>
              </a:r>
              <a:r>
                <a:rPr lang="en-GB" sz="1750" b="1" dirty="0">
                  <a:solidFill>
                    <a:srgbClr val="000099"/>
                  </a:solidFill>
                  <a:latin typeface="+mj-lt"/>
                </a:rPr>
                <a:t>...</a:t>
              </a:r>
            </a:p>
          </p:txBody>
        </p:sp>
      </p:grpSp>
      <p:grpSp>
        <p:nvGrpSpPr>
          <p:cNvPr id="22" name="Gruppieren 21"/>
          <p:cNvGrpSpPr/>
          <p:nvPr/>
        </p:nvGrpSpPr>
        <p:grpSpPr>
          <a:xfrm rot="1568704">
            <a:off x="6098656" y="1430304"/>
            <a:ext cx="1406449" cy="1166948"/>
            <a:chOff x="4568313" y="891245"/>
            <a:chExt cx="2736643"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568313" y="908785"/>
              <a:ext cx="2556465" cy="945228"/>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1750" b="1" dirty="0">
                  <a:solidFill>
                    <a:srgbClr val="000099"/>
                  </a:solidFill>
                  <a:latin typeface="+mj-lt"/>
                </a:rPr>
                <a:t>...</a:t>
              </a:r>
              <a:r>
                <a:rPr lang="de-DE" altLang="de-DE" sz="1750" b="1" dirty="0" err="1">
                  <a:solidFill>
                    <a:srgbClr val="000099"/>
                  </a:solidFill>
                  <a:latin typeface="+mj-lt"/>
                </a:rPr>
                <a:t>un</a:t>
              </a:r>
              <a:r>
                <a:rPr lang="de-DE" altLang="de-DE" sz="1750" b="1" dirty="0">
                  <a:solidFill>
                    <a:srgbClr val="000099"/>
                  </a:solidFill>
                  <a:latin typeface="+mj-lt"/>
                </a:rPr>
                <a:t> </a:t>
              </a:r>
              <a:r>
                <a:rPr lang="de-DE" altLang="de-DE" sz="1750" b="1" dirty="0" err="1">
                  <a:solidFill>
                    <a:srgbClr val="000099"/>
                  </a:solidFill>
                  <a:latin typeface="+mj-lt"/>
                </a:rPr>
                <a:t>pagrozi</a:t>
              </a:r>
              <a:r>
                <a:rPr lang="de-DE" altLang="de-DE" sz="1750" b="1" dirty="0">
                  <a:solidFill>
                    <a:srgbClr val="000099"/>
                  </a:solidFill>
                  <a:latin typeface="+mj-lt"/>
                </a:rPr>
                <a:t> </a:t>
              </a:r>
              <a:r>
                <a:rPr lang="de-DE" altLang="de-DE" sz="1750" b="1" dirty="0" err="1">
                  <a:solidFill>
                    <a:srgbClr val="000099"/>
                  </a:solidFill>
                  <a:latin typeface="+mj-lt"/>
                </a:rPr>
                <a:t>banknoti</a:t>
              </a:r>
              <a:r>
                <a:rPr lang="de-DE" altLang="de-DE" sz="1750" b="1" dirty="0">
                  <a:solidFill>
                    <a:srgbClr val="000099"/>
                  </a:solidFill>
                  <a:latin typeface="+mj-lt"/>
                </a:rPr>
                <a:t>!</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39832"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6588224" y="5805264"/>
            <a:ext cx="2376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3800" b="1" dirty="0" err="1">
                <a:solidFill>
                  <a:srgbClr val="000099"/>
                </a:solidFill>
                <a:latin typeface="+mj-lt"/>
              </a:rPr>
              <a:t>Pagrozi</a:t>
            </a:r>
            <a:r>
              <a:rPr lang="fr-FR" altLang="de-DE" sz="3800" b="1" dirty="0">
                <a:solidFill>
                  <a:srgbClr val="000099"/>
                </a:solidFill>
                <a:latin typeface="+mj-lt"/>
              </a:rPr>
              <a:t>!</a:t>
            </a: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3254607"/>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3070800"/>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1"/>
            <a:ext cx="756084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j-lt"/>
              </a:rPr>
              <a:t>APTAUSTI!</a:t>
            </a:r>
          </a:p>
          <a:p>
            <a:pPr algn="ctr"/>
            <a:r>
              <a:rPr lang="en-US" altLang="de-DE" dirty="0">
                <a:solidFill>
                  <a:srgbClr val="000099"/>
                </a:solidFill>
                <a:latin typeface="+mj-lt"/>
              </a:rPr>
              <a:t>Banknote </a:t>
            </a:r>
            <a:r>
              <a:rPr lang="en-US" altLang="de-DE" dirty="0" err="1">
                <a:solidFill>
                  <a:srgbClr val="000099"/>
                </a:solidFill>
                <a:latin typeface="+mj-lt"/>
              </a:rPr>
              <a:t>ir</a:t>
            </a:r>
            <a:r>
              <a:rPr lang="en-US" altLang="de-DE" dirty="0">
                <a:solidFill>
                  <a:srgbClr val="000099"/>
                </a:solidFill>
                <a:latin typeface="+mj-lt"/>
              </a:rPr>
              <a:t> </a:t>
            </a:r>
            <a:r>
              <a:rPr lang="en-US" altLang="de-DE" dirty="0" err="1">
                <a:solidFill>
                  <a:srgbClr val="000099"/>
                </a:solidFill>
                <a:latin typeface="+mj-lt"/>
              </a:rPr>
              <a:t>cieta</a:t>
            </a:r>
            <a:r>
              <a:rPr lang="en-US" altLang="de-DE" dirty="0">
                <a:solidFill>
                  <a:srgbClr val="000099"/>
                </a:solidFill>
                <a:latin typeface="+mj-lt"/>
              </a:rPr>
              <a:t> un </a:t>
            </a:r>
            <a:r>
              <a:rPr lang="en-US" altLang="de-DE" dirty="0" err="1">
                <a:solidFill>
                  <a:srgbClr val="000099"/>
                </a:solidFill>
                <a:latin typeface="+mj-lt"/>
              </a:rPr>
              <a:t>stingra</a:t>
            </a:r>
            <a:r>
              <a:rPr lang="en-US" altLang="de-DE" dirty="0">
                <a:solidFill>
                  <a:srgbClr val="000099"/>
                </a:solidFill>
                <a:latin typeface="+mj-lt"/>
              </a:rPr>
              <a:t>. </a:t>
            </a:r>
          </a:p>
          <a:p>
            <a:pPr algn="ctr"/>
            <a:r>
              <a:rPr lang="en-US" altLang="de-DE" dirty="0" err="1">
                <a:solidFill>
                  <a:srgbClr val="000099"/>
                </a:solidFill>
                <a:latin typeface="+mj-lt"/>
              </a:rPr>
              <a:t>Kreisaj</a:t>
            </a:r>
            <a:r>
              <a:rPr lang="en-US" altLang="de-DE" dirty="0" err="1">
                <a:solidFill>
                  <a:srgbClr val="000099"/>
                </a:solidFill>
                <a:latin typeface="+mj-lt"/>
                <a:cs typeface="Times New Roman" panose="02020603050405020304" pitchFamily="18" charset="0"/>
              </a:rPr>
              <a:t>ā</a:t>
            </a:r>
            <a:r>
              <a:rPr lang="en-US" altLang="de-DE" dirty="0">
                <a:solidFill>
                  <a:srgbClr val="000099"/>
                </a:solidFill>
                <a:latin typeface="+mj-lt"/>
              </a:rPr>
              <a:t> un </a:t>
            </a:r>
            <a:r>
              <a:rPr lang="en-US" altLang="de-DE" dirty="0" err="1">
                <a:solidFill>
                  <a:srgbClr val="000099"/>
                </a:solidFill>
                <a:latin typeface="+mj-lt"/>
              </a:rPr>
              <a:t>labaj</a:t>
            </a:r>
            <a:r>
              <a:rPr lang="en-US" altLang="de-DE" dirty="0" err="1">
                <a:solidFill>
                  <a:srgbClr val="000099"/>
                </a:solidFill>
                <a:latin typeface="+mj-lt"/>
                <a:cs typeface="Times New Roman" panose="02020603050405020304" pitchFamily="18" charset="0"/>
              </a:rPr>
              <a:t>ā</a:t>
            </a:r>
            <a:r>
              <a:rPr lang="en-US" altLang="de-DE" dirty="0">
                <a:solidFill>
                  <a:srgbClr val="000099"/>
                </a:solidFill>
                <a:latin typeface="+mj-lt"/>
              </a:rPr>
              <a:t> </a:t>
            </a:r>
            <a:r>
              <a:rPr lang="en-US" altLang="de-DE" dirty="0" err="1">
                <a:solidFill>
                  <a:srgbClr val="000099"/>
                </a:solidFill>
                <a:latin typeface="+mj-lt"/>
              </a:rPr>
              <a:t>mal</a:t>
            </a:r>
            <a:r>
              <a:rPr lang="en-US" altLang="de-DE" dirty="0" err="1">
                <a:solidFill>
                  <a:srgbClr val="000099"/>
                </a:solidFill>
                <a:latin typeface="+mj-lt"/>
                <a:cs typeface="Times New Roman" panose="02020603050405020304" pitchFamily="18" charset="0"/>
              </a:rPr>
              <a:t>ā</a:t>
            </a:r>
            <a:r>
              <a:rPr lang="en-US" altLang="de-DE" dirty="0">
                <a:solidFill>
                  <a:srgbClr val="000099"/>
                </a:solidFill>
                <a:latin typeface="+mj-lt"/>
              </a:rPr>
              <a:t> </a:t>
            </a:r>
            <a:r>
              <a:rPr lang="en-US" altLang="de-DE" dirty="0" err="1" smtClean="0">
                <a:solidFill>
                  <a:srgbClr val="000099"/>
                </a:solidFill>
                <a:latin typeface="+mj-lt"/>
              </a:rPr>
              <a:t>sataust</a:t>
            </a:r>
            <a:r>
              <a:rPr lang="en-US" altLang="de-DE" dirty="0" err="1" smtClean="0">
                <a:solidFill>
                  <a:srgbClr val="000099"/>
                </a:solidFill>
                <a:latin typeface="+mj-lt"/>
                <a:cs typeface="Times New Roman" panose="02020603050405020304" pitchFamily="18" charset="0"/>
              </a:rPr>
              <a:t>ā</a:t>
            </a:r>
            <a:r>
              <a:rPr lang="en-US" altLang="de-DE" dirty="0" err="1" smtClean="0">
                <a:solidFill>
                  <a:srgbClr val="000099"/>
                </a:solidFill>
                <a:latin typeface="+mj-lt"/>
              </a:rPr>
              <a:t>ms</a:t>
            </a:r>
            <a:r>
              <a:rPr lang="en-US" altLang="de-DE" dirty="0" smtClean="0">
                <a:solidFill>
                  <a:srgbClr val="000099"/>
                </a:solidFill>
                <a:latin typeface="+mj-lt"/>
              </a:rPr>
              <a:t> </a:t>
            </a:r>
            <a:r>
              <a:rPr lang="en-US" altLang="de-DE" b="1" dirty="0" err="1">
                <a:solidFill>
                  <a:srgbClr val="000099"/>
                </a:solidFill>
                <a:latin typeface="+mj-lt"/>
              </a:rPr>
              <a:t>reljefs</a:t>
            </a:r>
            <a:r>
              <a:rPr lang="en-US" altLang="de-DE" b="1" dirty="0">
                <a:solidFill>
                  <a:srgbClr val="000099"/>
                </a:solidFill>
                <a:latin typeface="+mj-lt"/>
              </a:rPr>
              <a:t> </a:t>
            </a:r>
            <a:r>
              <a:rPr lang="en-US" altLang="de-DE" b="1" dirty="0" err="1">
                <a:solidFill>
                  <a:srgbClr val="000099"/>
                </a:solidFill>
                <a:latin typeface="+mj-lt"/>
              </a:rPr>
              <a:t>iespiedums</a:t>
            </a:r>
            <a:r>
              <a:rPr lang="en-US" altLang="de-DE" dirty="0">
                <a:solidFill>
                  <a:srgbClr val="000099"/>
                </a:solidFill>
                <a:latin typeface="+mj-lt"/>
              </a:rPr>
              <a:t>.</a:t>
            </a:r>
          </a:p>
        </p:txBody>
      </p:sp>
      <p:sp>
        <p:nvSpPr>
          <p:cNvPr id="17" name="Rechteck 16"/>
          <p:cNvSpPr/>
          <p:nvPr/>
        </p:nvSpPr>
        <p:spPr>
          <a:xfrm>
            <a:off x="2548800" y="3078763"/>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23824" y="3080038"/>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Pretviltošanas</a:t>
            </a:r>
            <a:r>
              <a:rPr lang="fr-FR" altLang="de-DE" sz="4000" b="1" dirty="0">
                <a:solidFill>
                  <a:srgbClr val="000099"/>
                </a:solidFill>
                <a:latin typeface="+mj-lt"/>
              </a:rPr>
              <a:t> </a:t>
            </a:r>
            <a:r>
              <a:rPr lang="fr-FR" altLang="de-DE" sz="4000" b="1" dirty="0" err="1">
                <a:solidFill>
                  <a:srgbClr val="000099"/>
                </a:solidFill>
                <a:latin typeface="+mj-lt"/>
              </a:rPr>
              <a:t>elementi</a:t>
            </a:r>
            <a:endParaRPr lang="fr-FR" altLang="de-DE" sz="4000" b="1" dirty="0">
              <a:solidFill>
                <a:srgbClr val="000099"/>
              </a:solidFill>
              <a:latin typeface="+mj-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4" name="new-video-security-20-portrait-window.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7599140" y="4218289"/>
            <a:ext cx="476672" cy="381338"/>
          </a:xfrm>
          <a:prstGeom prst="rect">
            <a:avLst/>
          </a:prstGeom>
        </p:spPr>
      </p:pic>
      <p:pic>
        <p:nvPicPr>
          <p:cNvPr id="5"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9"/>
          <a:stretch>
            <a:fillRect/>
          </a:stretch>
        </p:blipFill>
        <p:spPr>
          <a:xfrm>
            <a:off x="4139952" y="3288670"/>
            <a:ext cx="2060848" cy="1648678"/>
          </a:xfrm>
          <a:prstGeom prst="rect">
            <a:avLst/>
          </a:prstGeom>
        </p:spPr>
      </p:pic>
      <p:pic>
        <p:nvPicPr>
          <p:cNvPr id="16" name="new-video-security-20-portrait-watermark.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9"/>
          <a:stretch>
            <a:fillRect/>
          </a:stretch>
        </p:blipFill>
        <p:spPr>
          <a:xfrm>
            <a:off x="3888415" y="3288670"/>
            <a:ext cx="2060848" cy="1648678"/>
          </a:xfrm>
          <a:prstGeom prst="rect">
            <a:avLst/>
          </a:prstGeom>
        </p:spPr>
      </p:pic>
      <p:grpSp>
        <p:nvGrpSpPr>
          <p:cNvPr id="2" name="Gruppieren 1"/>
          <p:cNvGrpSpPr/>
          <p:nvPr/>
        </p:nvGrpSpPr>
        <p:grpSpPr>
          <a:xfrm>
            <a:off x="2545200" y="3070800"/>
            <a:ext cx="4747279" cy="2563200"/>
            <a:chOff x="2185200" y="1772928"/>
            <a:chExt cx="4747279" cy="2563200"/>
          </a:xfrm>
          <a:effectLst>
            <a:outerShdw blurRad="508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r="34554"/>
          <a:stretch/>
        </p:blipFill>
        <p:spPr bwMode="auto">
          <a:xfrm>
            <a:off x="7545190" y="3070800"/>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11267" name="Text Box 6"/>
          <p:cNvSpPr txBox="1">
            <a:spLocks noChangeArrowheads="1"/>
          </p:cNvSpPr>
          <p:nvPr/>
        </p:nvSpPr>
        <p:spPr bwMode="auto">
          <a:xfrm>
            <a:off x="781200" y="1076400"/>
            <a:ext cx="7560000" cy="16920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j-lt"/>
              </a:rPr>
              <a:t>APSKATI</a:t>
            </a:r>
            <a:r>
              <a:rPr lang="en-US" altLang="de-DE" sz="3200" b="1" dirty="0" smtClean="0">
                <a:solidFill>
                  <a:srgbClr val="000099"/>
                </a:solidFill>
                <a:latin typeface="+mj-lt"/>
              </a:rPr>
              <a:t>!</a:t>
            </a:r>
          </a:p>
          <a:p>
            <a:pPr algn="ctr"/>
            <a:r>
              <a:rPr lang="en-US" altLang="de-DE" dirty="0" err="1">
                <a:solidFill>
                  <a:srgbClr val="000099"/>
                </a:solidFill>
                <a:latin typeface="+mj-lt"/>
              </a:rPr>
              <a:t>Apskatot</a:t>
            </a:r>
            <a:r>
              <a:rPr lang="en-US" altLang="de-DE" dirty="0">
                <a:solidFill>
                  <a:srgbClr val="000099"/>
                </a:solidFill>
                <a:latin typeface="+mj-lt"/>
              </a:rPr>
              <a:t> </a:t>
            </a:r>
            <a:r>
              <a:rPr lang="en-US" altLang="de-DE" dirty="0" err="1">
                <a:solidFill>
                  <a:srgbClr val="000099"/>
                </a:solidFill>
                <a:latin typeface="+mj-lt"/>
              </a:rPr>
              <a:t>banknoti</a:t>
            </a:r>
            <a:r>
              <a:rPr lang="en-US" altLang="de-DE" dirty="0">
                <a:solidFill>
                  <a:srgbClr val="000099"/>
                </a:solidFill>
                <a:latin typeface="+mj-lt"/>
              </a:rPr>
              <a:t> </a:t>
            </a:r>
            <a:r>
              <a:rPr lang="en-US" altLang="de-DE" dirty="0" err="1">
                <a:solidFill>
                  <a:srgbClr val="000099"/>
                </a:solidFill>
                <a:latin typeface="+mj-lt"/>
              </a:rPr>
              <a:t>pret</a:t>
            </a:r>
            <a:r>
              <a:rPr lang="en-US" altLang="de-DE" dirty="0">
                <a:solidFill>
                  <a:srgbClr val="000099"/>
                </a:solidFill>
                <a:latin typeface="+mj-lt"/>
              </a:rPr>
              <a:t> </a:t>
            </a:r>
            <a:r>
              <a:rPr lang="en-US" altLang="de-DE" dirty="0" err="1">
                <a:solidFill>
                  <a:srgbClr val="000099"/>
                </a:solidFill>
                <a:latin typeface="+mj-lt"/>
              </a:rPr>
              <a:t>gaismu</a:t>
            </a:r>
            <a:r>
              <a:rPr lang="en-US" altLang="de-DE" dirty="0">
                <a:solidFill>
                  <a:srgbClr val="000099"/>
                </a:solidFill>
                <a:latin typeface="+mj-lt"/>
              </a:rPr>
              <a:t>, </a:t>
            </a:r>
            <a:r>
              <a:rPr lang="en-US" altLang="de-DE" b="1" dirty="0" err="1">
                <a:solidFill>
                  <a:srgbClr val="000099"/>
                </a:solidFill>
                <a:latin typeface="+mj-lt"/>
              </a:rPr>
              <a:t>ūdenszīmē</a:t>
            </a:r>
            <a:r>
              <a:rPr lang="en-US" altLang="de-DE" dirty="0">
                <a:solidFill>
                  <a:srgbClr val="000099"/>
                </a:solidFill>
                <a:latin typeface="+mj-lt"/>
              </a:rPr>
              <a:t> </a:t>
            </a:r>
            <a:r>
              <a:rPr lang="en-US" altLang="de-DE" dirty="0" err="1">
                <a:solidFill>
                  <a:srgbClr val="000099"/>
                </a:solidFill>
                <a:latin typeface="+mj-lt"/>
              </a:rPr>
              <a:t>redzams</a:t>
            </a:r>
            <a:r>
              <a:rPr lang="en-US" altLang="de-DE" dirty="0">
                <a:solidFill>
                  <a:srgbClr val="000099"/>
                </a:solidFill>
                <a:latin typeface="+mj-lt"/>
              </a:rPr>
              <a:t> </a:t>
            </a:r>
            <a:r>
              <a:rPr lang="en-US" altLang="de-DE" dirty="0" err="1">
                <a:solidFill>
                  <a:srgbClr val="000099"/>
                </a:solidFill>
                <a:latin typeface="+mj-lt"/>
              </a:rPr>
              <a:t>Eiropas</a:t>
            </a:r>
            <a:r>
              <a:rPr lang="en-US" altLang="de-DE" dirty="0">
                <a:solidFill>
                  <a:srgbClr val="000099"/>
                </a:solidFill>
                <a:latin typeface="+mj-lt"/>
              </a:rPr>
              <a:t> </a:t>
            </a:r>
            <a:r>
              <a:rPr lang="en-US" altLang="de-DE" dirty="0" err="1">
                <a:solidFill>
                  <a:srgbClr val="000099"/>
                </a:solidFill>
                <a:latin typeface="+mj-lt"/>
              </a:rPr>
              <a:t>portrets</a:t>
            </a:r>
            <a:r>
              <a:rPr lang="en-US" altLang="de-DE" dirty="0">
                <a:solidFill>
                  <a:srgbClr val="000099"/>
                </a:solidFill>
                <a:latin typeface="+mj-lt"/>
              </a:rPr>
              <a:t> un banknotes </a:t>
            </a:r>
            <a:r>
              <a:rPr lang="en-US" altLang="de-DE" dirty="0" err="1">
                <a:solidFill>
                  <a:srgbClr val="000099"/>
                </a:solidFill>
                <a:latin typeface="+mj-lt"/>
              </a:rPr>
              <a:t>nominālvērtības</a:t>
            </a:r>
            <a:r>
              <a:rPr lang="en-US" altLang="de-DE" dirty="0">
                <a:solidFill>
                  <a:srgbClr val="000099"/>
                </a:solidFill>
                <a:latin typeface="+mj-lt"/>
              </a:rPr>
              <a:t> </a:t>
            </a:r>
            <a:r>
              <a:rPr lang="en-US" altLang="de-DE" dirty="0" err="1">
                <a:solidFill>
                  <a:srgbClr val="000099"/>
                </a:solidFill>
                <a:latin typeface="+mj-lt"/>
              </a:rPr>
              <a:t>skaitlis</a:t>
            </a:r>
            <a:r>
              <a:rPr lang="en-US" altLang="de-DE" dirty="0">
                <a:solidFill>
                  <a:srgbClr val="000099"/>
                </a:solidFill>
                <a:latin typeface="+mj-lt"/>
              </a:rPr>
              <a:t>. </a:t>
            </a:r>
          </a:p>
          <a:p>
            <a:pPr algn="ctr"/>
            <a:r>
              <a:rPr lang="en-US" altLang="de-DE" b="1" dirty="0" err="1">
                <a:solidFill>
                  <a:srgbClr val="000099"/>
                </a:solidFill>
                <a:latin typeface="+mj-lt"/>
              </a:rPr>
              <a:t>Logā</a:t>
            </a:r>
            <a:r>
              <a:rPr lang="en-US" altLang="de-DE" b="1" dirty="0">
                <a:solidFill>
                  <a:srgbClr val="000099"/>
                </a:solidFill>
                <a:latin typeface="+mj-lt"/>
              </a:rPr>
              <a:t> </a:t>
            </a:r>
            <a:r>
              <a:rPr lang="en-US" altLang="de-DE" b="1" dirty="0" err="1">
                <a:solidFill>
                  <a:srgbClr val="000099"/>
                </a:solidFill>
                <a:latin typeface="+mj-lt"/>
              </a:rPr>
              <a:t>ar</a:t>
            </a:r>
            <a:r>
              <a:rPr lang="en-US" altLang="de-DE" b="1" dirty="0">
                <a:solidFill>
                  <a:srgbClr val="000099"/>
                </a:solidFill>
                <a:latin typeface="+mj-lt"/>
              </a:rPr>
              <a:t> </a:t>
            </a:r>
            <a:r>
              <a:rPr lang="en-US" altLang="de-DE" b="1" dirty="0" err="1">
                <a:solidFill>
                  <a:srgbClr val="000099"/>
                </a:solidFill>
                <a:latin typeface="+mj-lt"/>
              </a:rPr>
              <a:t>portretu</a:t>
            </a:r>
            <a:r>
              <a:rPr lang="en-US" altLang="de-DE" b="1" dirty="0">
                <a:solidFill>
                  <a:srgbClr val="000099"/>
                </a:solidFill>
                <a:latin typeface="+mj-lt"/>
              </a:rPr>
              <a:t> </a:t>
            </a:r>
            <a:r>
              <a:rPr lang="en-US" altLang="de-DE" dirty="0" err="1">
                <a:solidFill>
                  <a:srgbClr val="000099"/>
                </a:solidFill>
                <a:latin typeface="+mj-lt"/>
              </a:rPr>
              <a:t>redzams</a:t>
            </a:r>
            <a:r>
              <a:rPr lang="en-US" altLang="de-DE" dirty="0">
                <a:solidFill>
                  <a:srgbClr val="000099"/>
                </a:solidFill>
                <a:latin typeface="+mj-lt"/>
              </a:rPr>
              <a:t> </a:t>
            </a:r>
            <a:r>
              <a:rPr lang="en-US" altLang="de-DE" dirty="0" err="1">
                <a:solidFill>
                  <a:srgbClr val="000099"/>
                </a:solidFill>
                <a:latin typeface="+mj-lt"/>
              </a:rPr>
              <a:t>Eiropas</a:t>
            </a:r>
            <a:r>
              <a:rPr lang="en-US" altLang="de-DE" dirty="0">
                <a:solidFill>
                  <a:srgbClr val="000099"/>
                </a:solidFill>
                <a:latin typeface="+mj-lt"/>
              </a:rPr>
              <a:t> </a:t>
            </a:r>
            <a:r>
              <a:rPr lang="en-US" altLang="de-DE" dirty="0" err="1">
                <a:solidFill>
                  <a:srgbClr val="000099"/>
                </a:solidFill>
                <a:latin typeface="+mj-lt"/>
              </a:rPr>
              <a:t>portrets</a:t>
            </a:r>
            <a:r>
              <a:rPr lang="en-US" altLang="de-DE" dirty="0">
                <a:solidFill>
                  <a:srgbClr val="000099"/>
                </a:solidFill>
                <a:latin typeface="+mj-lt"/>
              </a:rPr>
              <a:t>.</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2"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j-lt"/>
              </a:rPr>
              <a:t> </a:t>
            </a:r>
            <a:r>
              <a:rPr lang="fr-FR" altLang="de-DE" sz="4000" b="1" dirty="0" err="1">
                <a:solidFill>
                  <a:srgbClr val="000099"/>
                </a:solidFill>
                <a:latin typeface="+mj-lt"/>
              </a:rPr>
              <a:t>Pretviltošanas</a:t>
            </a:r>
            <a:r>
              <a:rPr lang="fr-FR" altLang="de-DE" sz="4000" b="1" dirty="0">
                <a:solidFill>
                  <a:srgbClr val="000099"/>
                </a:solidFill>
                <a:latin typeface="+mj-lt"/>
              </a:rPr>
              <a:t> </a:t>
            </a:r>
            <a:r>
              <a:rPr lang="fr-FR" altLang="de-DE" sz="4000" b="1" dirty="0" err="1">
                <a:solidFill>
                  <a:srgbClr val="000099"/>
                </a:solidFill>
                <a:latin typeface="+mj-lt"/>
              </a:rPr>
              <a:t>elementi</a:t>
            </a:r>
            <a:endParaRPr lang="fr-FR" altLang="de-DE" sz="4000" b="1" dirty="0">
              <a:solidFill>
                <a:srgbClr val="000099"/>
              </a:solidFill>
              <a:latin typeface="+mj-lt"/>
            </a:endParaRPr>
          </a:p>
        </p:txBody>
      </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14" name="Picture 2" descr="E:\ECB_20euro_Full Banknote_back_5787_Specimen.jp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l="10906" t="7593" r="9015" b="7748"/>
          <a:stretch/>
        </p:blipFill>
        <p:spPr bwMode="auto">
          <a:xfrm>
            <a:off x="7599140" y="5307941"/>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3080581"/>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504478"/>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video fullScrn="1">
              <p:cMediaNode vol="80000">
                <p:cTn id="3" fill="hold" display="0">
                  <p:stCondLst>
                    <p:cond delay="indefinite"/>
                  </p:stCondLst>
                </p:cTn>
                <p:tgtEl>
                  <p:spTgt spid="5"/>
                </p:tgtEl>
              </p:cMediaNode>
            </p:video>
            <p:video fullScrn="1">
              <p:cMediaNode vol="80000">
                <p:cTn id="4" fill="hold" display="0">
                  <p:stCondLst>
                    <p:cond delay="indefinite"/>
                  </p:stCondLst>
                </p:cTn>
                <p:tgtEl>
                  <p:spTgt spid="16"/>
                </p:tgtEl>
              </p:cMediaNode>
            </p:video>
            <p:seq concurrent="1" nextAc="seek">
              <p:cTn id="5" restart="whenNotActive" fill="hold" evtFilter="cancelBubble" nodeType="interactiveSeq">
                <p:stCondLst>
                  <p:cond evt="onClick" delay="0">
                    <p:tgtEl>
                      <p:spTgt spid="7170"/>
                    </p:tgtEl>
                  </p:cond>
                </p:stCondLst>
                <p:endSync evt="end" delay="0">
                  <p:rtn val="all"/>
                </p:endSync>
                <p:childTnLst>
                  <p:par>
                    <p:cTn id="6" fill="hold">
                      <p:stCondLst>
                        <p:cond delay="0"/>
                      </p:stCondLst>
                      <p:childTnLst>
                        <p:par>
                          <p:cTn id="7" fill="hold">
                            <p:stCondLst>
                              <p:cond delay="0"/>
                            </p:stCondLst>
                            <p:childTnLst>
                              <p:par>
                                <p:cTn id="8" presetID="2" presetClass="mediacall" presetSubtype="0" fill="hold" nodeType="clickEffect">
                                  <p:stCondLst>
                                    <p:cond delay="0"/>
                                  </p:stCondLst>
                                  <p:childTnLst>
                                    <p:cmd type="call" cmd="togglePause">
                                      <p:cBhvr>
                                        <p:cTn id="9" dur="1" fill="hold"/>
                                        <p:tgtEl>
                                          <p:spTgt spid="4"/>
                                        </p:tgtEl>
                                      </p:cBhvr>
                                    </p:cmd>
                                  </p:childTnLst>
                                </p:cTn>
                              </p:par>
                            </p:childTnLst>
                          </p:cTn>
                        </p:par>
                      </p:childTnLst>
                    </p:cTn>
                  </p:par>
                </p:childTnLst>
              </p:cTn>
              <p:nextCondLst>
                <p:cond evt="onClick" delay="0">
                  <p:tgtEl>
                    <p:spTgt spid="7170"/>
                  </p:tgtEl>
                </p:cond>
              </p:nextCondLst>
            </p:seq>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16"/>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25</TotalTime>
  <Words>683</Words>
  <Application>Microsoft Office PowerPoint</Application>
  <PresentationFormat>On-screen Show (4:3)</PresentationFormat>
  <Paragraphs>143</Paragraphs>
  <Slides>13</Slides>
  <Notes>13</Notes>
  <HiddenSlides>0</HiddenSlides>
  <MMClips>8</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Smite, Ina</cp:lastModifiedBy>
  <cp:revision>557</cp:revision>
  <cp:lastPrinted>2015-07-21T13:18:24Z</cp:lastPrinted>
  <dcterms:created xsi:type="dcterms:W3CDTF">2009-03-11T08:26:58Z</dcterms:created>
  <dcterms:modified xsi:type="dcterms:W3CDTF">2015-10-06T08:00:51Z</dcterms:modified>
</cp:coreProperties>
</file>